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308" r:id="rId2"/>
    <p:sldId id="257" r:id="rId3"/>
    <p:sldId id="314" r:id="rId4"/>
    <p:sldId id="261" r:id="rId5"/>
    <p:sldId id="262" r:id="rId6"/>
    <p:sldId id="310" r:id="rId7"/>
    <p:sldId id="311" r:id="rId8"/>
    <p:sldId id="264" r:id="rId9"/>
    <p:sldId id="265" r:id="rId10"/>
    <p:sldId id="315" r:id="rId11"/>
    <p:sldId id="316" r:id="rId12"/>
    <p:sldId id="263" r:id="rId13"/>
    <p:sldId id="266" r:id="rId14"/>
    <p:sldId id="267" r:id="rId15"/>
    <p:sldId id="268" r:id="rId16"/>
    <p:sldId id="317" r:id="rId17"/>
    <p:sldId id="269" r:id="rId18"/>
    <p:sldId id="292" r:id="rId19"/>
    <p:sldId id="295" r:id="rId20"/>
    <p:sldId id="294" r:id="rId21"/>
    <p:sldId id="296" r:id="rId22"/>
    <p:sldId id="318" r:id="rId23"/>
    <p:sldId id="270" r:id="rId24"/>
    <p:sldId id="287" r:id="rId25"/>
    <p:sldId id="272" r:id="rId26"/>
    <p:sldId id="274" r:id="rId27"/>
    <p:sldId id="275" r:id="rId28"/>
    <p:sldId id="276" r:id="rId29"/>
    <p:sldId id="277" r:id="rId30"/>
    <p:sldId id="278" r:id="rId31"/>
    <p:sldId id="273" r:id="rId32"/>
    <p:sldId id="319" r:id="rId33"/>
    <p:sldId id="289" r:id="rId34"/>
    <p:sldId id="282" r:id="rId35"/>
    <p:sldId id="283" r:id="rId36"/>
    <p:sldId id="284" r:id="rId37"/>
    <p:sldId id="320" r:id="rId38"/>
    <p:sldId id="285" r:id="rId39"/>
    <p:sldId id="30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6F9D36-B0E8-4F47-989C-A14C8941EA7C}">
          <p14:sldIdLst>
            <p14:sldId id="308"/>
            <p14:sldId id="257"/>
            <p14:sldId id="314"/>
            <p14:sldId id="261"/>
            <p14:sldId id="262"/>
            <p14:sldId id="310"/>
            <p14:sldId id="311"/>
            <p14:sldId id="264"/>
            <p14:sldId id="265"/>
            <p14:sldId id="315"/>
            <p14:sldId id="316"/>
            <p14:sldId id="263"/>
            <p14:sldId id="266"/>
            <p14:sldId id="267"/>
            <p14:sldId id="268"/>
            <p14:sldId id="317"/>
            <p14:sldId id="269"/>
            <p14:sldId id="292"/>
            <p14:sldId id="295"/>
            <p14:sldId id="294"/>
            <p14:sldId id="296"/>
            <p14:sldId id="318"/>
            <p14:sldId id="270"/>
          </p14:sldIdLst>
        </p14:section>
        <p14:section name="Service Sector" id="{E1D95BD6-7127-4123-9E0A-9E927D8E1DDB}">
          <p14:sldIdLst>
            <p14:sldId id="287"/>
            <p14:sldId id="272"/>
            <p14:sldId id="274"/>
            <p14:sldId id="275"/>
            <p14:sldId id="276"/>
            <p14:sldId id="277"/>
            <p14:sldId id="278"/>
            <p14:sldId id="273"/>
            <p14:sldId id="319"/>
            <p14:sldId id="289"/>
            <p14:sldId id="282"/>
            <p14:sldId id="283"/>
            <p14:sldId id="284"/>
            <p14:sldId id="320"/>
            <p14:sldId id="285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Jobs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Cloths (Apparels)</c:v>
                </c:pt>
                <c:pt idx="1">
                  <c:v>Leather &amp; Footware</c:v>
                </c:pt>
                <c:pt idx="2">
                  <c:v>Textile</c:v>
                </c:pt>
                <c:pt idx="3">
                  <c:v>Food-Proc</c:v>
                </c:pt>
                <c:pt idx="4">
                  <c:v>Auto</c:v>
                </c:pt>
                <c:pt idx="5">
                  <c:v>Steel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</c:v>
                </c:pt>
                <c:pt idx="1">
                  <c:v>7.1</c:v>
                </c:pt>
                <c:pt idx="2">
                  <c:v>4</c:v>
                </c:pt>
                <c:pt idx="3">
                  <c:v>2.4</c:v>
                </c:pt>
                <c:pt idx="4">
                  <c:v>0.3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 Jobs</c:v>
                </c:pt>
              </c:strCache>
            </c:strRef>
          </c:tx>
          <c:spPr>
            <a:solidFill>
              <a:srgbClr val="FF3399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rgbClr val="FF99CC"/>
              </a:solidFill>
              <a:ln w="25400" cap="flat" cmpd="sng" algn="ctr">
                <a:solidFill>
                  <a:srgbClr val="9F2936">
                    <a:lumMod val="20000"/>
                    <a:lumOff val="80000"/>
                  </a:srgbClr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Cloths (Apparels)</c:v>
                </c:pt>
                <c:pt idx="1">
                  <c:v>Leather &amp; Footware</c:v>
                </c:pt>
                <c:pt idx="2">
                  <c:v>Textile</c:v>
                </c:pt>
                <c:pt idx="3">
                  <c:v>Food-Proc</c:v>
                </c:pt>
                <c:pt idx="4">
                  <c:v>Auto</c:v>
                </c:pt>
                <c:pt idx="5">
                  <c:v>Steel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3.4</c:v>
                </c:pt>
                <c:pt idx="2">
                  <c:v>1.3</c:v>
                </c:pt>
                <c:pt idx="3">
                  <c:v>1.3</c:v>
                </c:pt>
                <c:pt idx="4">
                  <c:v>0.1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593944026574451"/>
          <c:y val="9.6290793839450169E-3"/>
          <c:w val="0.42264283907853273"/>
          <c:h val="0.103578467785866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1397397681839754"/>
          <c:y val="3.5045601062829702E-2"/>
          <c:w val="0.56727549359689122"/>
          <c:h val="0.95531140218398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Salary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84C-93EF-95443BCC58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7B-47E9-AA2C-27D1391C7C0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84C-93EF-95443BCC5840}"/>
              </c:ext>
            </c:extLst>
          </c:dPt>
          <c:dLbls>
            <c:dLbl>
              <c:idx val="0"/>
              <c:layout>
                <c:manualLayout>
                  <c:x val="-8.6921688920967161E-2"/>
                  <c:y val="-0.1602777751115442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7F-484C-93EF-95443BCC5840}"/>
                </c:ext>
              </c:extLst>
            </c:dLbl>
            <c:dLbl>
              <c:idx val="1"/>
              <c:layout>
                <c:manualLayout>
                  <c:x val="0.28074256145625248"/>
                  <c:y val="-0.2816295442265096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12589047985746"/>
                      <c:h val="0.238063915452416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7B-47E9-AA2C-27D1391C7C0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Take Home</c:v>
                </c:pt>
                <c:pt idx="1">
                  <c:v>Statutory Deduction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B-47E9-AA2C-27D1391C7C0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84739250828524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Firms with &gt;500 workers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E95-44DB-9935-E5B19CB6FD22}"/>
              </c:ext>
            </c:extLst>
          </c:dPt>
          <c:dPt>
            <c:idx val="1"/>
            <c:invertIfNegative val="0"/>
            <c:bubble3D val="0"/>
            <c:spPr>
              <a:solidFill>
                <a:srgbClr val="9F2936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43-44C8-AC75-C864683D27D9}"/>
              </c:ext>
            </c:extLst>
          </c:dPt>
          <c:dLbls>
            <c:dLbl>
              <c:idx val="0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E95-44DB-9935-E5B19CB6FD22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China</c:v>
                </c:pt>
                <c:pt idx="1">
                  <c:v>India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0.28000000000000003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Effective </a:t>
            </a:r>
            <a:r>
              <a:rPr lang="en-US" dirty="0" smtClean="0"/>
              <a:t>Excise, Export</a:t>
            </a:r>
            <a:r>
              <a:rPr lang="en-US" baseline="0" dirty="0" smtClean="0"/>
              <a:t> duties</a:t>
            </a:r>
            <a:endParaRPr lang="en-US" dirty="0"/>
          </a:p>
        </c:rich>
      </c:tx>
      <c:layout>
        <c:manualLayout>
          <c:xMode val="edge"/>
          <c:yMode val="edge"/>
          <c:x val="1.0050551692586621E-2"/>
          <c:y val="1.9121599634732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Effective Tax- Tarriff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0A40-443D-9B7B-73EEE40F510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40-443D-9B7B-73EEE40F510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Apparel-Cotton:</c:v>
                </c:pt>
                <c:pt idx="1">
                  <c:v>Apparel-Synthetic:</c:v>
                </c:pt>
                <c:pt idx="2">
                  <c:v>Footwear-Leather</c:v>
                </c:pt>
                <c:pt idx="3">
                  <c:v>Footwear-Synthetic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8.4</c:v>
                </c:pt>
                <c:pt idx="2">
                  <c:v>20.5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6-45B1-8F5A-C8D62F0C95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87373168"/>
        <c:axId val="587376496"/>
      </c:barChart>
      <c:catAx>
        <c:axId val="5873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376496"/>
        <c:crosses val="autoZero"/>
        <c:auto val="1"/>
        <c:lblAlgn val="ctr"/>
        <c:lblOffset val="100"/>
        <c:noMultiLvlLbl val="0"/>
      </c:catAx>
      <c:valAx>
        <c:axId val="5873764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873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767793156153155"/>
          <c:y val="2.9430582689678055E-2"/>
          <c:w val="0.73066279164449899"/>
          <c:h val="0.7907308190249802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84C-93EF-95443BCC58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7B-47E9-AA2C-27D1391C7C0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84C-93EF-95443BCC584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333-4056-9F0E-F48ACAA06AD8}"/>
              </c:ext>
            </c:extLst>
          </c:dPt>
          <c:dLbls>
            <c:dLbl>
              <c:idx val="0"/>
              <c:layout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7270159949784"/>
                      <c:h val="0.244204851752021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B7F-484C-93EF-95443BCC5840}"/>
                </c:ext>
              </c:extLst>
            </c:dLbl>
            <c:dLbl>
              <c:idx val="2"/>
              <c:layout>
                <c:manualLayout>
                  <c:x val="-0.12009671447844489"/>
                  <c:y val="2.37196765498652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B7F-484C-93EF-95443BCC584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Mulberry</c:v>
                </c:pt>
                <c:pt idx="1">
                  <c:v>Eri</c:v>
                </c:pt>
                <c:pt idx="2">
                  <c:v>Tasar</c:v>
                </c:pt>
                <c:pt idx="3">
                  <c:v>Muga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74.5</c:v>
                </c:pt>
                <c:pt idx="1">
                  <c:v>16.5</c:v>
                </c:pt>
                <c:pt idx="2">
                  <c:v>8.5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B-47E9-AA2C-27D1391C7C0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31F4E9-342B-4953-AA20-DDB55247D27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1A6226-8905-4CF4-B8BF-ECB26B9D8BE1}">
      <dgm:prSet phldrT="[Text]" custT="1"/>
      <dgm:spPr/>
      <dgm:t>
        <a:bodyPr/>
        <a:lstStyle/>
        <a:p>
          <a:r>
            <a:rPr lang="en-US" sz="1800" dirty="0" smtClean="0"/>
            <a:t>variable</a:t>
          </a:r>
          <a:endParaRPr lang="en-US" sz="1800" dirty="0"/>
        </a:p>
      </dgm:t>
    </dgm:pt>
    <dgm:pt modelId="{1C575AC7-D822-4BEF-A9DB-00EC76AE0FA0}" type="parTrans" cxnId="{A2DDF595-3658-4329-9BE2-6935ACE9EE6B}">
      <dgm:prSet/>
      <dgm:spPr/>
      <dgm:t>
        <a:bodyPr/>
        <a:lstStyle/>
        <a:p>
          <a:endParaRPr lang="en-US"/>
        </a:p>
      </dgm:t>
    </dgm:pt>
    <dgm:pt modelId="{9A102F66-DA87-40CE-9CE0-A739997ABECC}" type="sibTrans" cxnId="{A2DDF595-3658-4329-9BE2-6935ACE9EE6B}">
      <dgm:prSet/>
      <dgm:spPr/>
      <dgm:t>
        <a:bodyPr/>
        <a:lstStyle/>
        <a:p>
          <a:endParaRPr lang="en-US"/>
        </a:p>
      </dgm:t>
    </dgm:pt>
    <dgm:pt modelId="{987A9A31-DB89-4B23-8D3B-2D62866B945E}">
      <dgm:prSet phldrT="[Text]" custT="1"/>
      <dgm:spPr/>
      <dgm:t>
        <a:bodyPr/>
        <a:lstStyle/>
        <a:p>
          <a:r>
            <a:rPr lang="en-US" sz="1800" dirty="0" smtClean="0"/>
            <a:t>Theory </a:t>
          </a:r>
          <a:endParaRPr lang="en-US" sz="1800" dirty="0"/>
        </a:p>
      </dgm:t>
    </dgm:pt>
    <dgm:pt modelId="{A42C50D6-517F-4299-AA28-B02FA2901923}" type="parTrans" cxnId="{AC2EED71-51F7-4397-B73C-FE8D94EA99DB}">
      <dgm:prSet/>
      <dgm:spPr/>
      <dgm:t>
        <a:bodyPr/>
        <a:lstStyle/>
        <a:p>
          <a:endParaRPr lang="en-US"/>
        </a:p>
      </dgm:t>
    </dgm:pt>
    <dgm:pt modelId="{40AB0E5F-A638-45CA-9941-FD2B350DEB49}" type="sibTrans" cxnId="{AC2EED71-51F7-4397-B73C-FE8D94EA99DB}">
      <dgm:prSet/>
      <dgm:spPr/>
      <dgm:t>
        <a:bodyPr/>
        <a:lstStyle/>
        <a:p>
          <a:endParaRPr lang="en-US"/>
        </a:p>
      </dgm:t>
    </dgm:pt>
    <dgm:pt modelId="{E847308E-BB4F-4BF3-9902-4502F0D6297A}">
      <dgm:prSet phldrT="[Text]" custT="1"/>
      <dgm:spPr/>
      <dgm:t>
        <a:bodyPr/>
        <a:lstStyle/>
        <a:p>
          <a:r>
            <a:rPr lang="en-US" sz="1800" dirty="0" smtClean="0"/>
            <a:t>Reality</a:t>
          </a:r>
          <a:endParaRPr lang="en-US" sz="1800" dirty="0"/>
        </a:p>
      </dgm:t>
    </dgm:pt>
    <dgm:pt modelId="{708C90AF-D371-4B27-B969-1550572D6F85}" type="parTrans" cxnId="{42DBCC00-C082-4718-94CF-B384B01C5FC5}">
      <dgm:prSet/>
      <dgm:spPr/>
      <dgm:t>
        <a:bodyPr/>
        <a:lstStyle/>
        <a:p>
          <a:endParaRPr lang="en-US"/>
        </a:p>
      </dgm:t>
    </dgm:pt>
    <dgm:pt modelId="{57FA5404-3663-4FD1-AD6D-1FB29F013C0B}" type="sibTrans" cxnId="{42DBCC00-C082-4718-94CF-B384B01C5FC5}">
      <dgm:prSet/>
      <dgm:spPr/>
      <dgm:t>
        <a:bodyPr/>
        <a:lstStyle/>
        <a:p>
          <a:endParaRPr lang="en-US"/>
        </a:p>
      </dgm:t>
    </dgm:pt>
    <dgm:pt modelId="{9B809CE9-365B-4782-90D6-81FCC30F03D6}">
      <dgm:prSet phldrT="[Text]" custT="1"/>
      <dgm:spPr/>
      <dgm:t>
        <a:bodyPr/>
        <a:lstStyle/>
        <a:p>
          <a:r>
            <a:rPr lang="en-US" sz="1800" smtClean="0"/>
            <a:t>Distance </a:t>
          </a:r>
          <a:r>
            <a:rPr lang="en-US" sz="1800" smtClean="0">
              <a:latin typeface="Franklin Gothic Medium Cond" panose="020B0606030402020204" pitchFamily="34" charset="0"/>
            </a:rPr>
            <a:t>▲</a:t>
          </a:r>
          <a:endParaRPr lang="en-US" sz="1800" dirty="0"/>
        </a:p>
      </dgm:t>
    </dgm:pt>
    <dgm:pt modelId="{4144721C-A280-4141-8941-37FC4D01737A}" type="parTrans" cxnId="{D755080A-F633-431E-937C-ACAF4B63A49E}">
      <dgm:prSet/>
      <dgm:spPr/>
      <dgm:t>
        <a:bodyPr/>
        <a:lstStyle/>
        <a:p>
          <a:endParaRPr lang="en-US"/>
        </a:p>
      </dgm:t>
    </dgm:pt>
    <dgm:pt modelId="{7D71ABF6-C7E7-4BC0-AC56-30B85A176857}" type="sibTrans" cxnId="{D755080A-F633-431E-937C-ACAF4B63A49E}">
      <dgm:prSet/>
      <dgm:spPr/>
      <dgm:t>
        <a:bodyPr/>
        <a:lstStyle/>
        <a:p>
          <a:endParaRPr lang="en-US"/>
        </a:p>
      </dgm:t>
    </dgm:pt>
    <dgm:pt modelId="{80CAEEB1-5508-4452-9B43-F8548CFEDF15}">
      <dgm:prSet phldrT="[Text]"/>
      <dgm:spPr/>
      <dgm:t>
        <a:bodyPr/>
        <a:lstStyle/>
        <a:p>
          <a:r>
            <a:rPr lang="en-US" dirty="0" smtClean="0"/>
            <a:t>Trade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1960F053-8A64-4DE0-8D32-399690C68700}" type="parTrans" cxnId="{4AC63330-4AB3-45C4-BB55-912989C4E23E}">
      <dgm:prSet/>
      <dgm:spPr/>
      <dgm:t>
        <a:bodyPr/>
        <a:lstStyle/>
        <a:p>
          <a:endParaRPr lang="en-US"/>
        </a:p>
      </dgm:t>
    </dgm:pt>
    <dgm:pt modelId="{33369F15-F1E0-45CE-9980-BD54522C2375}" type="sibTrans" cxnId="{4AC63330-4AB3-45C4-BB55-912989C4E23E}">
      <dgm:prSet/>
      <dgm:spPr/>
      <dgm:t>
        <a:bodyPr/>
        <a:lstStyle/>
        <a:p>
          <a:endParaRPr lang="en-US"/>
        </a:p>
      </dgm:t>
    </dgm:pt>
    <dgm:pt modelId="{02A9444C-3F49-435F-8BAA-F3B6BEF8E4CB}">
      <dgm:prSet phldrT="[Text]"/>
      <dgm:spPr/>
      <dgm:t>
        <a:bodyPr/>
        <a:lstStyle/>
        <a:p>
          <a:r>
            <a:rPr lang="en-US" dirty="0" smtClean="0"/>
            <a:t>“less elastic” than USA</a:t>
          </a:r>
          <a:endParaRPr lang="en-US" dirty="0"/>
        </a:p>
      </dgm:t>
    </dgm:pt>
    <dgm:pt modelId="{A8491582-3334-4312-95BF-F43A58A9937B}" type="parTrans" cxnId="{1CBDB842-B035-4B2B-9AC0-23105CAC0039}">
      <dgm:prSet/>
      <dgm:spPr/>
      <dgm:t>
        <a:bodyPr/>
        <a:lstStyle/>
        <a:p>
          <a:endParaRPr lang="en-US"/>
        </a:p>
      </dgm:t>
    </dgm:pt>
    <dgm:pt modelId="{91AC2B23-1342-4754-AC5A-47A3CA89C465}" type="sibTrans" cxnId="{1CBDB842-B035-4B2B-9AC0-23105CAC0039}">
      <dgm:prSet/>
      <dgm:spPr/>
      <dgm:t>
        <a:bodyPr/>
        <a:lstStyle/>
        <a:p>
          <a:endParaRPr lang="en-US"/>
        </a:p>
      </dgm:t>
    </dgm:pt>
    <dgm:pt modelId="{7C455551-4055-4449-805C-C6E971094929}">
      <dgm:prSet phldrT="[Text]"/>
      <dgm:spPr/>
      <dgm:t>
        <a:bodyPr/>
        <a:lstStyle/>
        <a:p>
          <a:r>
            <a:rPr lang="en-US" dirty="0" smtClean="0"/>
            <a:t>Language </a:t>
          </a:r>
          <a:endParaRPr lang="en-US" dirty="0"/>
        </a:p>
      </dgm:t>
    </dgm:pt>
    <dgm:pt modelId="{9F64BF09-DDA7-450F-91A2-F4301F6D31EF}" type="parTrans" cxnId="{E476516F-DC70-4194-B355-0E781F375584}">
      <dgm:prSet/>
      <dgm:spPr/>
      <dgm:t>
        <a:bodyPr/>
        <a:lstStyle/>
        <a:p>
          <a:endParaRPr lang="en-US"/>
        </a:p>
      </dgm:t>
    </dgm:pt>
    <dgm:pt modelId="{2E7EE556-29CA-49F2-9471-0649D78A75AE}" type="sibTrans" cxnId="{E476516F-DC70-4194-B355-0E781F375584}">
      <dgm:prSet/>
      <dgm:spPr/>
      <dgm:t>
        <a:bodyPr/>
        <a:lstStyle/>
        <a:p>
          <a:endParaRPr lang="en-US"/>
        </a:p>
      </dgm:t>
    </dgm:pt>
    <dgm:pt modelId="{FF931A83-5D55-4B87-87AF-9F16077AA712}">
      <dgm:prSet phldrT="[Text]"/>
      <dgm:spPr/>
      <dgm:t>
        <a:bodyPr/>
        <a:lstStyle/>
        <a:p>
          <a:r>
            <a:rPr lang="en-US" dirty="0" smtClean="0"/>
            <a:t>Trade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F5E24D33-DD3F-4502-AE85-A7827FB3247E}" type="parTrans" cxnId="{431380AC-BED5-44D6-B805-7B6218276593}">
      <dgm:prSet/>
      <dgm:spPr/>
      <dgm:t>
        <a:bodyPr/>
        <a:lstStyle/>
        <a:p>
          <a:endParaRPr lang="en-US"/>
        </a:p>
      </dgm:t>
    </dgm:pt>
    <dgm:pt modelId="{7B36C1BF-9038-43CA-AD8F-D8C678B3AAAE}" type="sibTrans" cxnId="{431380AC-BED5-44D6-B805-7B6218276593}">
      <dgm:prSet/>
      <dgm:spPr/>
      <dgm:t>
        <a:bodyPr/>
        <a:lstStyle/>
        <a:p>
          <a:endParaRPr lang="en-US"/>
        </a:p>
      </dgm:t>
    </dgm:pt>
    <dgm:pt modelId="{13CD1403-44D1-4996-AA7A-BC3243BB288B}">
      <dgm:prSet phldrT="[Text]"/>
      <dgm:spPr/>
      <dgm:t>
        <a:bodyPr/>
        <a:lstStyle/>
        <a:p>
          <a:r>
            <a:rPr lang="en-US" dirty="0" smtClean="0"/>
            <a:t>No evidence for “arms length” trade.</a:t>
          </a:r>
          <a:endParaRPr lang="en-US" dirty="0"/>
        </a:p>
      </dgm:t>
    </dgm:pt>
    <dgm:pt modelId="{A5D65681-73B9-4B57-ABB4-577960C7B8E5}" type="parTrans" cxnId="{E9131EA6-424C-4570-912A-2A3AD952D61D}">
      <dgm:prSet/>
      <dgm:spPr/>
      <dgm:t>
        <a:bodyPr/>
        <a:lstStyle/>
        <a:p>
          <a:endParaRPr lang="en-US"/>
        </a:p>
      </dgm:t>
    </dgm:pt>
    <dgm:pt modelId="{C680DC44-3E1F-45BD-9C4E-CDC856FE05DD}" type="sibTrans" cxnId="{E9131EA6-424C-4570-912A-2A3AD952D61D}">
      <dgm:prSet/>
      <dgm:spPr/>
      <dgm:t>
        <a:bodyPr/>
        <a:lstStyle/>
        <a:p>
          <a:endParaRPr lang="en-US"/>
        </a:p>
      </dgm:t>
    </dgm:pt>
    <dgm:pt modelId="{B246C1F5-7ACE-4F61-968C-FDA0EA63F4E6}" type="pres">
      <dgm:prSet presAssocID="{0931F4E9-342B-4953-AA20-DDB55247D27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22CE90-1435-452C-B25B-428D6B05A767}" type="pres">
      <dgm:prSet presAssocID="{ED1A6226-8905-4CF4-B8BF-ECB26B9D8BE1}" presName="horFlow" presStyleCnt="0"/>
      <dgm:spPr/>
    </dgm:pt>
    <dgm:pt modelId="{4BA1C719-FFD7-490F-81FC-B37DAFD0883A}" type="pres">
      <dgm:prSet presAssocID="{ED1A6226-8905-4CF4-B8BF-ECB26B9D8BE1}" presName="bigChev" presStyleLbl="node1" presStyleIdx="0" presStyleCnt="3" custScaleX="114357" custScaleY="63321"/>
      <dgm:spPr/>
      <dgm:t>
        <a:bodyPr/>
        <a:lstStyle/>
        <a:p>
          <a:endParaRPr lang="en-US"/>
        </a:p>
      </dgm:t>
    </dgm:pt>
    <dgm:pt modelId="{874C4E0D-24BF-4121-838C-EDE0D68E200D}" type="pres">
      <dgm:prSet presAssocID="{A42C50D6-517F-4299-AA28-B02FA2901923}" presName="parTrans" presStyleCnt="0"/>
      <dgm:spPr/>
    </dgm:pt>
    <dgm:pt modelId="{10D6ACB7-E331-406B-A70F-D6F459315981}" type="pres">
      <dgm:prSet presAssocID="{987A9A31-DB89-4B23-8D3B-2D62866B945E}" presName="node" presStyleLbl="alignAccFollowNode1" presStyleIdx="0" presStyleCnt="6" custScaleX="114357" custScaleY="63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8B5D7-03BF-46E3-B96D-02A35AA2515F}" type="pres">
      <dgm:prSet presAssocID="{40AB0E5F-A638-45CA-9941-FD2B350DEB49}" presName="sibTrans" presStyleCnt="0"/>
      <dgm:spPr/>
    </dgm:pt>
    <dgm:pt modelId="{CD11B153-0FF8-4E15-A6C2-1D97B6DAFABE}" type="pres">
      <dgm:prSet presAssocID="{E847308E-BB4F-4BF3-9902-4502F0D6297A}" presName="node" presStyleLbl="alignAccFollowNode1" presStyleIdx="1" presStyleCnt="6" custScaleX="114357" custScaleY="63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7BFD7-23E1-4D55-A7A8-58D215784595}" type="pres">
      <dgm:prSet presAssocID="{ED1A6226-8905-4CF4-B8BF-ECB26B9D8BE1}" presName="vSp" presStyleCnt="0"/>
      <dgm:spPr/>
    </dgm:pt>
    <dgm:pt modelId="{19B61B91-56F6-4D42-9503-E4D1D506CD6E}" type="pres">
      <dgm:prSet presAssocID="{9B809CE9-365B-4782-90D6-81FCC30F03D6}" presName="horFlow" presStyleCnt="0"/>
      <dgm:spPr/>
    </dgm:pt>
    <dgm:pt modelId="{154EE1CC-C43E-4211-86DB-5820FC91F303}" type="pres">
      <dgm:prSet presAssocID="{9B809CE9-365B-4782-90D6-81FCC30F03D6}" presName="bigChev" presStyleLbl="node1" presStyleIdx="1" presStyleCnt="3" custScaleX="114357"/>
      <dgm:spPr/>
      <dgm:t>
        <a:bodyPr/>
        <a:lstStyle/>
        <a:p>
          <a:endParaRPr lang="en-US"/>
        </a:p>
      </dgm:t>
    </dgm:pt>
    <dgm:pt modelId="{969526F0-F52F-481B-8EF4-F4E486A38DEC}" type="pres">
      <dgm:prSet presAssocID="{1960F053-8A64-4DE0-8D32-399690C68700}" presName="parTrans" presStyleCnt="0"/>
      <dgm:spPr/>
    </dgm:pt>
    <dgm:pt modelId="{A3055AAD-C123-437B-A7D5-25D82B297BD9}" type="pres">
      <dgm:prSet presAssocID="{80CAEEB1-5508-4452-9B43-F8548CFEDF15}" presName="node" presStyleLbl="alignAccFollowNode1" presStyleIdx="2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2C792-B1A7-4355-BF58-A32BCB5FB9F5}" type="pres">
      <dgm:prSet presAssocID="{33369F15-F1E0-45CE-9980-BD54522C2375}" presName="sibTrans" presStyleCnt="0"/>
      <dgm:spPr/>
    </dgm:pt>
    <dgm:pt modelId="{8AFDF364-03EE-4285-828B-8C6E2FBAD048}" type="pres">
      <dgm:prSet presAssocID="{02A9444C-3F49-435F-8BAA-F3B6BEF8E4CB}" presName="node" presStyleLbl="alignAccFollowNode1" presStyleIdx="3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C7779-CFF6-40E6-98C1-39949CA77D4B}" type="pres">
      <dgm:prSet presAssocID="{9B809CE9-365B-4782-90D6-81FCC30F03D6}" presName="vSp" presStyleCnt="0"/>
      <dgm:spPr/>
    </dgm:pt>
    <dgm:pt modelId="{89FE986B-3A19-43D0-B6EC-A594080FC1B3}" type="pres">
      <dgm:prSet presAssocID="{7C455551-4055-4449-805C-C6E971094929}" presName="horFlow" presStyleCnt="0"/>
      <dgm:spPr/>
    </dgm:pt>
    <dgm:pt modelId="{A138C3BC-D2E6-4CC1-8673-D4EC8B00E7F7}" type="pres">
      <dgm:prSet presAssocID="{7C455551-4055-4449-805C-C6E971094929}" presName="bigChev" presStyleLbl="node1" presStyleIdx="2" presStyleCnt="3" custScaleX="114357"/>
      <dgm:spPr/>
      <dgm:t>
        <a:bodyPr/>
        <a:lstStyle/>
        <a:p>
          <a:endParaRPr lang="en-US"/>
        </a:p>
      </dgm:t>
    </dgm:pt>
    <dgm:pt modelId="{29718079-4175-47D2-AF36-93CDEE3D9314}" type="pres">
      <dgm:prSet presAssocID="{F5E24D33-DD3F-4502-AE85-A7827FB3247E}" presName="parTrans" presStyleCnt="0"/>
      <dgm:spPr/>
    </dgm:pt>
    <dgm:pt modelId="{7C41EF42-477C-472E-9600-3C35D84C30FB}" type="pres">
      <dgm:prSet presAssocID="{FF931A83-5D55-4B87-87AF-9F16077AA712}" presName="node" presStyleLbl="alignAccFollowNode1" presStyleIdx="4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DAD576-7EB9-43AB-B26A-D4AA4EF43D35}" type="pres">
      <dgm:prSet presAssocID="{7B36C1BF-9038-43CA-AD8F-D8C678B3AAAE}" presName="sibTrans" presStyleCnt="0"/>
      <dgm:spPr/>
    </dgm:pt>
    <dgm:pt modelId="{B6876A92-60F3-4943-9C6F-64DE556A7FD1}" type="pres">
      <dgm:prSet presAssocID="{13CD1403-44D1-4996-AA7A-BC3243BB288B}" presName="node" presStyleLbl="alignAccFollowNode1" presStyleIdx="5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DA200-0D5D-4460-9A90-1B38A08ABE4B}" type="presOf" srcId="{FF931A83-5D55-4B87-87AF-9F16077AA712}" destId="{7C41EF42-477C-472E-9600-3C35D84C30FB}" srcOrd="0" destOrd="0" presId="urn:microsoft.com/office/officeart/2005/8/layout/lProcess3"/>
    <dgm:cxn modelId="{1D5A2E5D-504B-484C-B089-FE22817EAA87}" type="presOf" srcId="{ED1A6226-8905-4CF4-B8BF-ECB26B9D8BE1}" destId="{4BA1C719-FFD7-490F-81FC-B37DAFD0883A}" srcOrd="0" destOrd="0" presId="urn:microsoft.com/office/officeart/2005/8/layout/lProcess3"/>
    <dgm:cxn modelId="{8F040A77-DD5A-4A83-9CA7-509F1FB9CCF1}" type="presOf" srcId="{80CAEEB1-5508-4452-9B43-F8548CFEDF15}" destId="{A3055AAD-C123-437B-A7D5-25D82B297BD9}" srcOrd="0" destOrd="0" presId="urn:microsoft.com/office/officeart/2005/8/layout/lProcess3"/>
    <dgm:cxn modelId="{8F11038E-9C13-404B-AA24-1B57DC1CF107}" type="presOf" srcId="{0931F4E9-342B-4953-AA20-DDB55247D27C}" destId="{B246C1F5-7ACE-4F61-968C-FDA0EA63F4E6}" srcOrd="0" destOrd="0" presId="urn:microsoft.com/office/officeart/2005/8/layout/lProcess3"/>
    <dgm:cxn modelId="{431380AC-BED5-44D6-B805-7B6218276593}" srcId="{7C455551-4055-4449-805C-C6E971094929}" destId="{FF931A83-5D55-4B87-87AF-9F16077AA712}" srcOrd="0" destOrd="0" parTransId="{F5E24D33-DD3F-4502-AE85-A7827FB3247E}" sibTransId="{7B36C1BF-9038-43CA-AD8F-D8C678B3AAAE}"/>
    <dgm:cxn modelId="{1CBDB842-B035-4B2B-9AC0-23105CAC0039}" srcId="{9B809CE9-365B-4782-90D6-81FCC30F03D6}" destId="{02A9444C-3F49-435F-8BAA-F3B6BEF8E4CB}" srcOrd="1" destOrd="0" parTransId="{A8491582-3334-4312-95BF-F43A58A9937B}" sibTransId="{91AC2B23-1342-4754-AC5A-47A3CA89C465}"/>
    <dgm:cxn modelId="{E476516F-DC70-4194-B355-0E781F375584}" srcId="{0931F4E9-342B-4953-AA20-DDB55247D27C}" destId="{7C455551-4055-4449-805C-C6E971094929}" srcOrd="2" destOrd="0" parTransId="{9F64BF09-DDA7-450F-91A2-F4301F6D31EF}" sibTransId="{2E7EE556-29CA-49F2-9471-0649D78A75AE}"/>
    <dgm:cxn modelId="{4AC63330-4AB3-45C4-BB55-912989C4E23E}" srcId="{9B809CE9-365B-4782-90D6-81FCC30F03D6}" destId="{80CAEEB1-5508-4452-9B43-F8548CFEDF15}" srcOrd="0" destOrd="0" parTransId="{1960F053-8A64-4DE0-8D32-399690C68700}" sibTransId="{33369F15-F1E0-45CE-9980-BD54522C2375}"/>
    <dgm:cxn modelId="{A2DDF595-3658-4329-9BE2-6935ACE9EE6B}" srcId="{0931F4E9-342B-4953-AA20-DDB55247D27C}" destId="{ED1A6226-8905-4CF4-B8BF-ECB26B9D8BE1}" srcOrd="0" destOrd="0" parTransId="{1C575AC7-D822-4BEF-A9DB-00EC76AE0FA0}" sibTransId="{9A102F66-DA87-40CE-9CE0-A739997ABECC}"/>
    <dgm:cxn modelId="{97A9FA16-12F3-449D-80FC-C942B6450F74}" type="presOf" srcId="{9B809CE9-365B-4782-90D6-81FCC30F03D6}" destId="{154EE1CC-C43E-4211-86DB-5820FC91F303}" srcOrd="0" destOrd="0" presId="urn:microsoft.com/office/officeart/2005/8/layout/lProcess3"/>
    <dgm:cxn modelId="{42DBCC00-C082-4718-94CF-B384B01C5FC5}" srcId="{ED1A6226-8905-4CF4-B8BF-ECB26B9D8BE1}" destId="{E847308E-BB4F-4BF3-9902-4502F0D6297A}" srcOrd="1" destOrd="0" parTransId="{708C90AF-D371-4B27-B969-1550572D6F85}" sibTransId="{57FA5404-3663-4FD1-AD6D-1FB29F013C0B}"/>
    <dgm:cxn modelId="{AADFE3D9-DFBF-4DED-ACD9-F84B4F0BC055}" type="presOf" srcId="{E847308E-BB4F-4BF3-9902-4502F0D6297A}" destId="{CD11B153-0FF8-4E15-A6C2-1D97B6DAFABE}" srcOrd="0" destOrd="0" presId="urn:microsoft.com/office/officeart/2005/8/layout/lProcess3"/>
    <dgm:cxn modelId="{A876DC86-D2A9-4154-97C0-B07F918A5C28}" type="presOf" srcId="{02A9444C-3F49-435F-8BAA-F3B6BEF8E4CB}" destId="{8AFDF364-03EE-4285-828B-8C6E2FBAD048}" srcOrd="0" destOrd="0" presId="urn:microsoft.com/office/officeart/2005/8/layout/lProcess3"/>
    <dgm:cxn modelId="{D755080A-F633-431E-937C-ACAF4B63A49E}" srcId="{0931F4E9-342B-4953-AA20-DDB55247D27C}" destId="{9B809CE9-365B-4782-90D6-81FCC30F03D6}" srcOrd="1" destOrd="0" parTransId="{4144721C-A280-4141-8941-37FC4D01737A}" sibTransId="{7D71ABF6-C7E7-4BC0-AC56-30B85A176857}"/>
    <dgm:cxn modelId="{C1F0FF63-F9CF-4965-B858-861A4F2C36CA}" type="presOf" srcId="{13CD1403-44D1-4996-AA7A-BC3243BB288B}" destId="{B6876A92-60F3-4943-9C6F-64DE556A7FD1}" srcOrd="0" destOrd="0" presId="urn:microsoft.com/office/officeart/2005/8/layout/lProcess3"/>
    <dgm:cxn modelId="{B2E89DF6-5C3D-47EB-98D7-D75B8B95FD3B}" type="presOf" srcId="{7C455551-4055-4449-805C-C6E971094929}" destId="{A138C3BC-D2E6-4CC1-8673-D4EC8B00E7F7}" srcOrd="0" destOrd="0" presId="urn:microsoft.com/office/officeart/2005/8/layout/lProcess3"/>
    <dgm:cxn modelId="{AC2EED71-51F7-4397-B73C-FE8D94EA99DB}" srcId="{ED1A6226-8905-4CF4-B8BF-ECB26B9D8BE1}" destId="{987A9A31-DB89-4B23-8D3B-2D62866B945E}" srcOrd="0" destOrd="0" parTransId="{A42C50D6-517F-4299-AA28-B02FA2901923}" sibTransId="{40AB0E5F-A638-45CA-9941-FD2B350DEB49}"/>
    <dgm:cxn modelId="{E9131EA6-424C-4570-912A-2A3AD952D61D}" srcId="{7C455551-4055-4449-805C-C6E971094929}" destId="{13CD1403-44D1-4996-AA7A-BC3243BB288B}" srcOrd="1" destOrd="0" parTransId="{A5D65681-73B9-4B57-ABB4-577960C7B8E5}" sibTransId="{C680DC44-3E1F-45BD-9C4E-CDC856FE05DD}"/>
    <dgm:cxn modelId="{8348F556-1853-4B00-BFA3-AA1A3EDBB29A}" type="presOf" srcId="{987A9A31-DB89-4B23-8D3B-2D62866B945E}" destId="{10D6ACB7-E331-406B-A70F-D6F459315981}" srcOrd="0" destOrd="0" presId="urn:microsoft.com/office/officeart/2005/8/layout/lProcess3"/>
    <dgm:cxn modelId="{6C52F88E-2925-4CD0-884B-CA5FE51448D6}" type="presParOf" srcId="{B246C1F5-7ACE-4F61-968C-FDA0EA63F4E6}" destId="{8922CE90-1435-452C-B25B-428D6B05A767}" srcOrd="0" destOrd="0" presId="urn:microsoft.com/office/officeart/2005/8/layout/lProcess3"/>
    <dgm:cxn modelId="{AEB88D3A-1AC2-4969-AD4E-FC18EBA24B6B}" type="presParOf" srcId="{8922CE90-1435-452C-B25B-428D6B05A767}" destId="{4BA1C719-FFD7-490F-81FC-B37DAFD0883A}" srcOrd="0" destOrd="0" presId="urn:microsoft.com/office/officeart/2005/8/layout/lProcess3"/>
    <dgm:cxn modelId="{FC99D767-52A8-464E-AF7E-E3DAE9B32007}" type="presParOf" srcId="{8922CE90-1435-452C-B25B-428D6B05A767}" destId="{874C4E0D-24BF-4121-838C-EDE0D68E200D}" srcOrd="1" destOrd="0" presId="urn:microsoft.com/office/officeart/2005/8/layout/lProcess3"/>
    <dgm:cxn modelId="{7FA329A5-5039-479E-AFFF-7314F6089704}" type="presParOf" srcId="{8922CE90-1435-452C-B25B-428D6B05A767}" destId="{10D6ACB7-E331-406B-A70F-D6F459315981}" srcOrd="2" destOrd="0" presId="urn:microsoft.com/office/officeart/2005/8/layout/lProcess3"/>
    <dgm:cxn modelId="{E4BAD5FE-10B3-4884-B597-D85360B9D836}" type="presParOf" srcId="{8922CE90-1435-452C-B25B-428D6B05A767}" destId="{A358B5D7-03BF-46E3-B96D-02A35AA2515F}" srcOrd="3" destOrd="0" presId="urn:microsoft.com/office/officeart/2005/8/layout/lProcess3"/>
    <dgm:cxn modelId="{0BDE8BB2-F7CC-4ED5-86C9-88AFC8AC936E}" type="presParOf" srcId="{8922CE90-1435-452C-B25B-428D6B05A767}" destId="{CD11B153-0FF8-4E15-A6C2-1D97B6DAFABE}" srcOrd="4" destOrd="0" presId="urn:microsoft.com/office/officeart/2005/8/layout/lProcess3"/>
    <dgm:cxn modelId="{57B90288-276B-4A5D-996D-34EEC7EC766D}" type="presParOf" srcId="{B246C1F5-7ACE-4F61-968C-FDA0EA63F4E6}" destId="{44E7BFD7-23E1-4D55-A7A8-58D215784595}" srcOrd="1" destOrd="0" presId="urn:microsoft.com/office/officeart/2005/8/layout/lProcess3"/>
    <dgm:cxn modelId="{ADEADB8A-55C5-4D02-803A-52F276B8C9C8}" type="presParOf" srcId="{B246C1F5-7ACE-4F61-968C-FDA0EA63F4E6}" destId="{19B61B91-56F6-4D42-9503-E4D1D506CD6E}" srcOrd="2" destOrd="0" presId="urn:microsoft.com/office/officeart/2005/8/layout/lProcess3"/>
    <dgm:cxn modelId="{BB3E2126-ABF2-48EC-8BC0-5475A9C0D260}" type="presParOf" srcId="{19B61B91-56F6-4D42-9503-E4D1D506CD6E}" destId="{154EE1CC-C43E-4211-86DB-5820FC91F303}" srcOrd="0" destOrd="0" presId="urn:microsoft.com/office/officeart/2005/8/layout/lProcess3"/>
    <dgm:cxn modelId="{00A228E2-F395-4184-B2B2-8C49E7041056}" type="presParOf" srcId="{19B61B91-56F6-4D42-9503-E4D1D506CD6E}" destId="{969526F0-F52F-481B-8EF4-F4E486A38DEC}" srcOrd="1" destOrd="0" presId="urn:microsoft.com/office/officeart/2005/8/layout/lProcess3"/>
    <dgm:cxn modelId="{08C95FE9-15D9-4706-A647-82F29D20A823}" type="presParOf" srcId="{19B61B91-56F6-4D42-9503-E4D1D506CD6E}" destId="{A3055AAD-C123-437B-A7D5-25D82B297BD9}" srcOrd="2" destOrd="0" presId="urn:microsoft.com/office/officeart/2005/8/layout/lProcess3"/>
    <dgm:cxn modelId="{7E45660D-4A32-4EB9-86D0-2F2E0F801821}" type="presParOf" srcId="{19B61B91-56F6-4D42-9503-E4D1D506CD6E}" destId="{8CF2C792-B1A7-4355-BF58-A32BCB5FB9F5}" srcOrd="3" destOrd="0" presId="urn:microsoft.com/office/officeart/2005/8/layout/lProcess3"/>
    <dgm:cxn modelId="{38CB0A54-B1C8-42B0-94B9-9AF611949BE2}" type="presParOf" srcId="{19B61B91-56F6-4D42-9503-E4D1D506CD6E}" destId="{8AFDF364-03EE-4285-828B-8C6E2FBAD048}" srcOrd="4" destOrd="0" presId="urn:microsoft.com/office/officeart/2005/8/layout/lProcess3"/>
    <dgm:cxn modelId="{9BF3D296-BC2F-4E72-AD78-6F87AAE73808}" type="presParOf" srcId="{B246C1F5-7ACE-4F61-968C-FDA0EA63F4E6}" destId="{C4EC7779-CFF6-40E6-98C1-39949CA77D4B}" srcOrd="3" destOrd="0" presId="urn:microsoft.com/office/officeart/2005/8/layout/lProcess3"/>
    <dgm:cxn modelId="{65E2237D-9651-4430-91C2-8EBFD2A4A34C}" type="presParOf" srcId="{B246C1F5-7ACE-4F61-968C-FDA0EA63F4E6}" destId="{89FE986B-3A19-43D0-B6EC-A594080FC1B3}" srcOrd="4" destOrd="0" presId="urn:microsoft.com/office/officeart/2005/8/layout/lProcess3"/>
    <dgm:cxn modelId="{727EE24C-3654-4034-85E2-FCD06D3AF9BF}" type="presParOf" srcId="{89FE986B-3A19-43D0-B6EC-A594080FC1B3}" destId="{A138C3BC-D2E6-4CC1-8673-D4EC8B00E7F7}" srcOrd="0" destOrd="0" presId="urn:microsoft.com/office/officeart/2005/8/layout/lProcess3"/>
    <dgm:cxn modelId="{DD002361-F2D4-4366-817C-3A201D5392D3}" type="presParOf" srcId="{89FE986B-3A19-43D0-B6EC-A594080FC1B3}" destId="{29718079-4175-47D2-AF36-93CDEE3D9314}" srcOrd="1" destOrd="0" presId="urn:microsoft.com/office/officeart/2005/8/layout/lProcess3"/>
    <dgm:cxn modelId="{A75C26D3-F869-4BAE-8A62-457F32700225}" type="presParOf" srcId="{89FE986B-3A19-43D0-B6EC-A594080FC1B3}" destId="{7C41EF42-477C-472E-9600-3C35D84C30FB}" srcOrd="2" destOrd="0" presId="urn:microsoft.com/office/officeart/2005/8/layout/lProcess3"/>
    <dgm:cxn modelId="{2C714E05-D083-4D68-9734-37D92FF9A5AF}" type="presParOf" srcId="{89FE986B-3A19-43D0-B6EC-A594080FC1B3}" destId="{15DAD576-7EB9-43AB-B26A-D4AA4EF43D35}" srcOrd="3" destOrd="0" presId="urn:microsoft.com/office/officeart/2005/8/layout/lProcess3"/>
    <dgm:cxn modelId="{7E4F9934-034C-440E-9A11-26F929962390}" type="presParOf" srcId="{89FE986B-3A19-43D0-B6EC-A594080FC1B3}" destId="{B6876A92-60F3-4943-9C6F-64DE556A7F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8BA5F57-BAD0-4161-9B24-124B52FB64FE}" type="doc">
      <dgm:prSet loTypeId="urn:microsoft.com/office/officeart/2005/8/layout/default" loCatId="list" qsTypeId="urn:microsoft.com/office/officeart/2005/8/quickstyle/3d5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8C6449F-4932-4136-9EF6-8066F666DE3A}">
      <dgm:prSet phldrT="[Text]"/>
      <dgm:spPr/>
      <dgm:t>
        <a:bodyPr/>
        <a:lstStyle/>
        <a:p>
          <a:r>
            <a:rPr lang="en-US" dirty="0" smtClean="0"/>
            <a:t>Not “Genuine” growth in trade</a:t>
          </a:r>
          <a:endParaRPr lang="en-US" dirty="0"/>
        </a:p>
      </dgm:t>
    </dgm:pt>
    <dgm:pt modelId="{5068A4C6-F62F-4C5E-963D-353E30F3928A}" type="parTrans" cxnId="{34B16F6D-D353-4DCE-93DD-23EC57D09F8F}">
      <dgm:prSet/>
      <dgm:spPr/>
      <dgm:t>
        <a:bodyPr/>
        <a:lstStyle/>
        <a:p>
          <a:endParaRPr lang="en-US"/>
        </a:p>
      </dgm:t>
    </dgm:pt>
    <dgm:pt modelId="{63B4105C-B396-46AD-A996-F9189BD4AA04}" type="sibTrans" cxnId="{34B16F6D-D353-4DCE-93DD-23EC57D09F8F}">
      <dgm:prSet/>
      <dgm:spPr/>
      <dgm:t>
        <a:bodyPr/>
        <a:lstStyle/>
        <a:p>
          <a:endParaRPr lang="en-US"/>
        </a:p>
      </dgm:t>
    </dgm:pt>
    <dgm:pt modelId="{810CA046-542B-467F-B914-1F075A43FF15}">
      <dgm:prSet phldrT="[Text]"/>
      <dgm:spPr/>
      <dgm:t>
        <a:bodyPr/>
        <a:lstStyle/>
        <a:p>
          <a:r>
            <a:rPr lang="en-US" dirty="0" smtClean="0"/>
            <a:t>CST/VAT</a:t>
          </a:r>
          <a:endParaRPr lang="en-US" dirty="0"/>
        </a:p>
      </dgm:t>
    </dgm:pt>
    <dgm:pt modelId="{F69D34D1-FCFB-4F74-916D-1C3983DA88E7}" type="parTrans" cxnId="{6A6E936C-1301-4B7E-A5A0-03D9E3502F22}">
      <dgm:prSet/>
      <dgm:spPr/>
      <dgm:t>
        <a:bodyPr/>
        <a:lstStyle/>
        <a:p>
          <a:endParaRPr lang="en-US"/>
        </a:p>
      </dgm:t>
    </dgm:pt>
    <dgm:pt modelId="{C5E92559-1EEA-4724-8977-BC09326BD073}" type="sibTrans" cxnId="{6A6E936C-1301-4B7E-A5A0-03D9E3502F22}">
      <dgm:prSet/>
      <dgm:spPr/>
      <dgm:t>
        <a:bodyPr/>
        <a:lstStyle/>
        <a:p>
          <a:endParaRPr lang="en-US"/>
        </a:p>
      </dgm:t>
    </dgm:pt>
    <dgm:pt modelId="{CFB387B2-DEC2-43A2-9EC9-E278EE52FF29}">
      <dgm:prSet phldrT="[Text]"/>
      <dgm:spPr/>
      <dgm:t>
        <a:bodyPr/>
        <a:lstStyle/>
        <a:p>
          <a:r>
            <a:rPr lang="en-US" dirty="0" smtClean="0"/>
            <a:t>Hopefully GST will fix..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662210AD-36C1-4517-B184-B3DCFD9AE438}" type="parTrans" cxnId="{AF172054-A0D7-46DC-B791-AD093CFD8F7A}">
      <dgm:prSet/>
      <dgm:spPr/>
      <dgm:t>
        <a:bodyPr/>
        <a:lstStyle/>
        <a:p>
          <a:endParaRPr lang="en-US"/>
        </a:p>
      </dgm:t>
    </dgm:pt>
    <dgm:pt modelId="{0D4EA3E7-0DDE-4AE4-B4DF-1B9742E9D99F}" type="sibTrans" cxnId="{AF172054-A0D7-46DC-B791-AD093CFD8F7A}">
      <dgm:prSet/>
      <dgm:spPr/>
      <dgm:t>
        <a:bodyPr/>
        <a:lstStyle/>
        <a:p>
          <a:endParaRPr lang="en-US"/>
        </a:p>
      </dgm:t>
    </dgm:pt>
    <dgm:pt modelId="{EB47965A-0825-4C27-B801-F7AE9EE4F02D}">
      <dgm:prSet phldrT="[Text]"/>
      <dgm:spPr/>
      <dgm:t>
        <a:bodyPr/>
        <a:lstStyle/>
        <a:p>
          <a:r>
            <a:rPr lang="en-US" dirty="0" smtClean="0"/>
            <a:t>Excise: area based exemption </a:t>
          </a:r>
          <a:endParaRPr lang="en-US" dirty="0"/>
        </a:p>
      </dgm:t>
    </dgm:pt>
    <dgm:pt modelId="{23D42D2C-F69E-4C40-BE27-0798909D5942}" type="parTrans" cxnId="{B39E60B5-047F-4670-B610-124C10020289}">
      <dgm:prSet/>
      <dgm:spPr/>
      <dgm:t>
        <a:bodyPr/>
        <a:lstStyle/>
        <a:p>
          <a:endParaRPr lang="en-US"/>
        </a:p>
      </dgm:t>
    </dgm:pt>
    <dgm:pt modelId="{6331E0DB-F863-4741-9923-F3A728D841ED}" type="sibTrans" cxnId="{B39E60B5-047F-4670-B610-124C10020289}">
      <dgm:prSet/>
      <dgm:spPr/>
      <dgm:t>
        <a:bodyPr/>
        <a:lstStyle/>
        <a:p>
          <a:endParaRPr lang="en-US"/>
        </a:p>
      </dgm:t>
    </dgm:pt>
    <dgm:pt modelId="{49BE8E61-2CF7-44A7-9EBF-E9C0CBA83407}" type="pres">
      <dgm:prSet presAssocID="{38BA5F57-BAD0-4161-9B24-124B52FB64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841BA4-894A-4496-8C0E-8CE41D30A4BD}" type="pres">
      <dgm:prSet presAssocID="{18C6449F-4932-4136-9EF6-8066F666DE3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224086-C310-4C47-80C7-C4EAC3477D03}" type="pres">
      <dgm:prSet presAssocID="{63B4105C-B396-46AD-A996-F9189BD4AA04}" presName="sibTrans" presStyleCnt="0"/>
      <dgm:spPr/>
    </dgm:pt>
    <dgm:pt modelId="{1EFC94CD-7ADE-49BA-9CEC-5761CFAA61EB}" type="pres">
      <dgm:prSet presAssocID="{EB47965A-0825-4C27-B801-F7AE9EE4F0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EF9C6-E67A-4651-85CA-46FF5A11DC13}" type="pres">
      <dgm:prSet presAssocID="{6331E0DB-F863-4741-9923-F3A728D841ED}" presName="sibTrans" presStyleCnt="0"/>
      <dgm:spPr/>
    </dgm:pt>
    <dgm:pt modelId="{DF5B4D1F-F7D5-4ECF-9340-29823C761FB3}" type="pres">
      <dgm:prSet presAssocID="{810CA046-542B-467F-B914-1F075A43FF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F5BA5-B1A2-4863-BC0D-F45EB219CF68}" type="pres">
      <dgm:prSet presAssocID="{C5E92559-1EEA-4724-8977-BC09326BD073}" presName="sibTrans" presStyleCnt="0"/>
      <dgm:spPr/>
    </dgm:pt>
    <dgm:pt modelId="{42958A2B-EEA3-47A7-BA3A-EF9C54D18E4A}" type="pres">
      <dgm:prSet presAssocID="{CFB387B2-DEC2-43A2-9EC9-E278EE52FF2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CF1FD8-0A93-4590-A43C-91A16669AE29}" type="presOf" srcId="{38BA5F57-BAD0-4161-9B24-124B52FB64FE}" destId="{49BE8E61-2CF7-44A7-9EBF-E9C0CBA83407}" srcOrd="0" destOrd="0" presId="urn:microsoft.com/office/officeart/2005/8/layout/default"/>
    <dgm:cxn modelId="{34B16F6D-D353-4DCE-93DD-23EC57D09F8F}" srcId="{38BA5F57-BAD0-4161-9B24-124B52FB64FE}" destId="{18C6449F-4932-4136-9EF6-8066F666DE3A}" srcOrd="0" destOrd="0" parTransId="{5068A4C6-F62F-4C5E-963D-353E30F3928A}" sibTransId="{63B4105C-B396-46AD-A996-F9189BD4AA04}"/>
    <dgm:cxn modelId="{6A6E936C-1301-4B7E-A5A0-03D9E3502F22}" srcId="{38BA5F57-BAD0-4161-9B24-124B52FB64FE}" destId="{810CA046-542B-467F-B914-1F075A43FF15}" srcOrd="2" destOrd="0" parTransId="{F69D34D1-FCFB-4F74-916D-1C3983DA88E7}" sibTransId="{C5E92559-1EEA-4724-8977-BC09326BD073}"/>
    <dgm:cxn modelId="{B39E60B5-047F-4670-B610-124C10020289}" srcId="{38BA5F57-BAD0-4161-9B24-124B52FB64FE}" destId="{EB47965A-0825-4C27-B801-F7AE9EE4F02D}" srcOrd="1" destOrd="0" parTransId="{23D42D2C-F69E-4C40-BE27-0798909D5942}" sibTransId="{6331E0DB-F863-4741-9923-F3A728D841ED}"/>
    <dgm:cxn modelId="{3A83E2DA-99EE-4936-8C31-E8FBA984F4F2}" type="presOf" srcId="{810CA046-542B-467F-B914-1F075A43FF15}" destId="{DF5B4D1F-F7D5-4ECF-9340-29823C761FB3}" srcOrd="0" destOrd="0" presId="urn:microsoft.com/office/officeart/2005/8/layout/default"/>
    <dgm:cxn modelId="{1FDA64BB-0690-4FEC-9BB4-2D9898D6F525}" type="presOf" srcId="{18C6449F-4932-4136-9EF6-8066F666DE3A}" destId="{BC841BA4-894A-4496-8C0E-8CE41D30A4BD}" srcOrd="0" destOrd="0" presId="urn:microsoft.com/office/officeart/2005/8/layout/default"/>
    <dgm:cxn modelId="{AE9EBAFE-321A-4371-8902-E3D4CD2C348B}" type="presOf" srcId="{EB47965A-0825-4C27-B801-F7AE9EE4F02D}" destId="{1EFC94CD-7ADE-49BA-9CEC-5761CFAA61EB}" srcOrd="0" destOrd="0" presId="urn:microsoft.com/office/officeart/2005/8/layout/default"/>
    <dgm:cxn modelId="{AF172054-A0D7-46DC-B791-AD093CFD8F7A}" srcId="{38BA5F57-BAD0-4161-9B24-124B52FB64FE}" destId="{CFB387B2-DEC2-43A2-9EC9-E278EE52FF29}" srcOrd="3" destOrd="0" parTransId="{662210AD-36C1-4517-B184-B3DCFD9AE438}" sibTransId="{0D4EA3E7-0DDE-4AE4-B4DF-1B9742E9D99F}"/>
    <dgm:cxn modelId="{EF996A0F-6FD7-494E-991C-7FD720E10259}" type="presOf" srcId="{CFB387B2-DEC2-43A2-9EC9-E278EE52FF29}" destId="{42958A2B-EEA3-47A7-BA3A-EF9C54D18E4A}" srcOrd="0" destOrd="0" presId="urn:microsoft.com/office/officeart/2005/8/layout/default"/>
    <dgm:cxn modelId="{84ABEC40-7E64-429A-A525-BEF5E8534FA1}" type="presParOf" srcId="{49BE8E61-2CF7-44A7-9EBF-E9C0CBA83407}" destId="{BC841BA4-894A-4496-8C0E-8CE41D30A4BD}" srcOrd="0" destOrd="0" presId="urn:microsoft.com/office/officeart/2005/8/layout/default"/>
    <dgm:cxn modelId="{417AE679-8209-41E8-9291-47B1604E4BE2}" type="presParOf" srcId="{49BE8E61-2CF7-44A7-9EBF-E9C0CBA83407}" destId="{D2224086-C310-4C47-80C7-C4EAC3477D03}" srcOrd="1" destOrd="0" presId="urn:microsoft.com/office/officeart/2005/8/layout/default"/>
    <dgm:cxn modelId="{5F578956-8D8C-448D-AF04-EAF47B52469E}" type="presParOf" srcId="{49BE8E61-2CF7-44A7-9EBF-E9C0CBA83407}" destId="{1EFC94CD-7ADE-49BA-9CEC-5761CFAA61EB}" srcOrd="2" destOrd="0" presId="urn:microsoft.com/office/officeart/2005/8/layout/default"/>
    <dgm:cxn modelId="{7DC3964D-D4B4-4470-A479-77D503E3C34A}" type="presParOf" srcId="{49BE8E61-2CF7-44A7-9EBF-E9C0CBA83407}" destId="{E90EF9C6-E67A-4651-85CA-46FF5A11DC13}" srcOrd="3" destOrd="0" presId="urn:microsoft.com/office/officeart/2005/8/layout/default"/>
    <dgm:cxn modelId="{56EF0766-97B3-42F4-BC5E-9E99E26F248B}" type="presParOf" srcId="{49BE8E61-2CF7-44A7-9EBF-E9C0CBA83407}" destId="{DF5B4D1F-F7D5-4ECF-9340-29823C761FB3}" srcOrd="4" destOrd="0" presId="urn:microsoft.com/office/officeart/2005/8/layout/default"/>
    <dgm:cxn modelId="{CDBC2885-56CB-4295-A4D4-A1A9D422DE27}" type="presParOf" srcId="{49BE8E61-2CF7-44A7-9EBF-E9C0CBA83407}" destId="{CCCF5BA5-B1A2-4863-BC0D-F45EB219CF68}" srcOrd="5" destOrd="0" presId="urn:microsoft.com/office/officeart/2005/8/layout/default"/>
    <dgm:cxn modelId="{7DF96ACB-7089-40E2-A80F-85E523371F66}" type="presParOf" srcId="{49BE8E61-2CF7-44A7-9EBF-E9C0CBA83407}" destId="{42958A2B-EEA3-47A7-BA3A-EF9C54D18E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CDA9A61-114E-4E67-8A7B-72CDCDA36BD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CB0CD0-0672-4555-ACF3-1550D9FCAA7B}">
      <dgm:prSet phldrT="[Text]"/>
      <dgm:spPr/>
      <dgm:t>
        <a:bodyPr/>
        <a:lstStyle/>
        <a:p>
          <a:r>
            <a:rPr lang="en-US" dirty="0" smtClean="0"/>
            <a:t>Constitution</a:t>
          </a:r>
          <a:endParaRPr lang="en-US" dirty="0"/>
        </a:p>
      </dgm:t>
    </dgm:pt>
    <dgm:pt modelId="{4AFBB4A4-E781-4B9E-8537-3213E45F651E}" type="parTrans" cxnId="{D9B5D1D8-571D-451A-AEF4-CF65F634E8B2}">
      <dgm:prSet/>
      <dgm:spPr/>
      <dgm:t>
        <a:bodyPr/>
        <a:lstStyle/>
        <a:p>
          <a:endParaRPr lang="en-US"/>
        </a:p>
      </dgm:t>
    </dgm:pt>
    <dgm:pt modelId="{E696801E-0F88-447D-84FF-EAF7B806E54B}" type="sibTrans" cxnId="{D9B5D1D8-571D-451A-AEF4-CF65F634E8B2}">
      <dgm:prSet/>
      <dgm:spPr/>
      <dgm:t>
        <a:bodyPr/>
        <a:lstStyle/>
        <a:p>
          <a:endParaRPr lang="en-US"/>
        </a:p>
      </dgm:t>
    </dgm:pt>
    <dgm:pt modelId="{B6538741-8130-4BA5-ABD5-3FB495DD9287}">
      <dgm:prSet phldrT="[Text]"/>
      <dgm:spPr/>
      <dgm:t>
        <a:bodyPr/>
        <a:lstStyle/>
        <a:p>
          <a:r>
            <a:rPr lang="en-US" dirty="0" smtClean="0"/>
            <a:t>WTO</a:t>
          </a:r>
          <a:endParaRPr lang="en-US" dirty="0"/>
        </a:p>
      </dgm:t>
    </dgm:pt>
    <dgm:pt modelId="{4728B3D8-3A04-4311-8EC4-4139B1C28B52}" type="parTrans" cxnId="{411EF3B4-8E18-4AED-B5D8-CA088B3CE6D4}">
      <dgm:prSet/>
      <dgm:spPr/>
      <dgm:t>
        <a:bodyPr/>
        <a:lstStyle/>
        <a:p>
          <a:endParaRPr lang="en-US"/>
        </a:p>
      </dgm:t>
    </dgm:pt>
    <dgm:pt modelId="{D4171E8B-8254-43F1-8EAE-332CA0C3A7FC}" type="sibTrans" cxnId="{411EF3B4-8E18-4AED-B5D8-CA088B3CE6D4}">
      <dgm:prSet/>
      <dgm:spPr/>
      <dgm:t>
        <a:bodyPr/>
        <a:lstStyle/>
        <a:p>
          <a:endParaRPr lang="en-US"/>
        </a:p>
      </dgm:t>
    </dgm:pt>
    <dgm:pt modelId="{64C58C00-81A7-4561-8679-CA7BEE36B2C5}">
      <dgm:prSet phldrT="[Text]"/>
      <dgm:spPr/>
      <dgm:t>
        <a:bodyPr/>
        <a:lstStyle/>
        <a:p>
          <a:r>
            <a:rPr lang="en-US" dirty="0" smtClean="0"/>
            <a:t>Public interest: parliament can impose restrictions</a:t>
          </a:r>
          <a:endParaRPr lang="en-US" dirty="0"/>
        </a:p>
      </dgm:t>
    </dgm:pt>
    <dgm:pt modelId="{063B1921-CFCF-4C03-9433-20919FEDF057}" type="parTrans" cxnId="{A07AE23D-BF17-4FAF-B346-C05EB172A583}">
      <dgm:prSet/>
      <dgm:spPr/>
      <dgm:t>
        <a:bodyPr/>
        <a:lstStyle/>
        <a:p>
          <a:endParaRPr lang="en-US"/>
        </a:p>
      </dgm:t>
    </dgm:pt>
    <dgm:pt modelId="{F3A86E76-6CBA-487C-A29F-46241EF6E34D}" type="sibTrans" cxnId="{A07AE23D-BF17-4FAF-B346-C05EB172A583}">
      <dgm:prSet/>
      <dgm:spPr/>
      <dgm:t>
        <a:bodyPr/>
        <a:lstStyle/>
        <a:p>
          <a:endParaRPr lang="en-US"/>
        </a:p>
      </dgm:t>
    </dgm:pt>
    <dgm:pt modelId="{46C46E34-5A86-4522-9D0C-78F4E3987614}">
      <dgm:prSet phldrT="[Text]"/>
      <dgm:spPr/>
      <dgm:t>
        <a:bodyPr/>
        <a:lstStyle/>
        <a:p>
          <a:r>
            <a:rPr lang="en-US" dirty="0" smtClean="0"/>
            <a:t>Public Morals: Member can impose restrictions:  [Netherland’s marijuana, US’s automatic guns for ‘citizens’, China’s Prison Labour]</a:t>
          </a:r>
          <a:endParaRPr lang="en-US" dirty="0"/>
        </a:p>
      </dgm:t>
    </dgm:pt>
    <dgm:pt modelId="{798F1BFD-E232-4372-85A0-D51C829E6037}" type="parTrans" cxnId="{2733004C-CB12-452A-825E-7E19F369BF24}">
      <dgm:prSet/>
      <dgm:spPr/>
      <dgm:t>
        <a:bodyPr/>
        <a:lstStyle/>
        <a:p>
          <a:endParaRPr lang="en-US"/>
        </a:p>
      </dgm:t>
    </dgm:pt>
    <dgm:pt modelId="{46ADC26F-D1D5-4707-8201-E83826A5C557}" type="sibTrans" cxnId="{2733004C-CB12-452A-825E-7E19F369BF24}">
      <dgm:prSet/>
      <dgm:spPr/>
      <dgm:t>
        <a:bodyPr/>
        <a:lstStyle/>
        <a:p>
          <a:endParaRPr lang="en-US"/>
        </a:p>
      </dgm:t>
    </dgm:pt>
    <dgm:pt modelId="{C2279341-4846-486C-940A-2220CDE672ED}">
      <dgm:prSet phldrT="[Text]"/>
      <dgm:spPr/>
      <dgm:t>
        <a:bodyPr/>
        <a:lstStyle/>
        <a:p>
          <a:r>
            <a:rPr lang="en-US" dirty="0" smtClean="0"/>
            <a:t>Also on Gold, silver, Natural resources, Archeological Treasure.</a:t>
          </a:r>
          <a:endParaRPr lang="en-US" dirty="0"/>
        </a:p>
      </dgm:t>
    </dgm:pt>
    <dgm:pt modelId="{9352B9EB-1126-4A91-8F2C-3413F962B00D}" type="parTrans" cxnId="{070ED54D-806D-4123-BE5F-D867D55A7A2F}">
      <dgm:prSet/>
      <dgm:spPr/>
      <dgm:t>
        <a:bodyPr/>
        <a:lstStyle/>
        <a:p>
          <a:endParaRPr lang="en-US"/>
        </a:p>
      </dgm:t>
    </dgm:pt>
    <dgm:pt modelId="{AE903D73-941E-45A7-B5C5-5FF29559C3EA}" type="sibTrans" cxnId="{070ED54D-806D-4123-BE5F-D867D55A7A2F}">
      <dgm:prSet/>
      <dgm:spPr/>
      <dgm:t>
        <a:bodyPr/>
        <a:lstStyle/>
        <a:p>
          <a:endParaRPr lang="en-US"/>
        </a:p>
      </dgm:t>
    </dgm:pt>
    <dgm:pt modelId="{4E48405C-E16F-4804-806D-FE63E8D55D33}">
      <dgm:prSet phldrT="[Text]"/>
      <dgm:spPr/>
      <dgm:t>
        <a:bodyPr/>
        <a:lstStyle/>
        <a:p>
          <a:r>
            <a:rPr lang="en-US" dirty="0" smtClean="0"/>
            <a:t>States “Entry Tax”</a:t>
          </a:r>
          <a:endParaRPr lang="en-US" dirty="0"/>
        </a:p>
      </dgm:t>
    </dgm:pt>
    <dgm:pt modelId="{09D6B1CC-20B2-4221-94B3-3C2AE7189025}" type="parTrans" cxnId="{95BA91AB-256C-4896-9D80-1D46591207D4}">
      <dgm:prSet/>
      <dgm:spPr/>
      <dgm:t>
        <a:bodyPr/>
        <a:lstStyle/>
        <a:p>
          <a:endParaRPr lang="en-US"/>
        </a:p>
      </dgm:t>
    </dgm:pt>
    <dgm:pt modelId="{9777E3F1-1B75-4E1D-B2F2-FDE0B730A328}" type="sibTrans" cxnId="{95BA91AB-256C-4896-9D80-1D46591207D4}">
      <dgm:prSet/>
      <dgm:spPr/>
      <dgm:t>
        <a:bodyPr/>
        <a:lstStyle/>
        <a:p>
          <a:endParaRPr lang="en-US"/>
        </a:p>
      </dgm:t>
    </dgm:pt>
    <dgm:pt modelId="{562A159F-AA1E-4F7D-8451-65F1C2E7F15E}">
      <dgm:prSet phldrT="[Text]"/>
      <dgm:spPr/>
      <dgm:t>
        <a:bodyPr/>
        <a:lstStyle/>
        <a:p>
          <a:r>
            <a:rPr lang="en-US" dirty="0" smtClean="0"/>
            <a:t>Members can impose “Border Tax”</a:t>
          </a:r>
          <a:endParaRPr lang="en-US" dirty="0"/>
        </a:p>
      </dgm:t>
    </dgm:pt>
    <dgm:pt modelId="{0DC00ED6-7220-4A83-8495-D1914EEBDF32}" type="parTrans" cxnId="{1EB68D98-498D-4F38-9D98-5F3D20E14E1B}">
      <dgm:prSet/>
      <dgm:spPr/>
      <dgm:t>
        <a:bodyPr/>
        <a:lstStyle/>
        <a:p>
          <a:endParaRPr lang="en-US"/>
        </a:p>
      </dgm:t>
    </dgm:pt>
    <dgm:pt modelId="{07E30EAD-8DA2-4453-802C-F8F033071C71}" type="sibTrans" cxnId="{1EB68D98-498D-4F38-9D98-5F3D20E14E1B}">
      <dgm:prSet/>
      <dgm:spPr/>
      <dgm:t>
        <a:bodyPr/>
        <a:lstStyle/>
        <a:p>
          <a:endParaRPr lang="en-US"/>
        </a:p>
      </dgm:t>
    </dgm:pt>
    <dgm:pt modelId="{1E1033CD-6F98-4393-AA47-A9878805C396}" type="pres">
      <dgm:prSet presAssocID="{2CDA9A61-114E-4E67-8A7B-72CDCDA36B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4AF092-F28D-4539-95FE-7C19410B6FD0}" type="pres">
      <dgm:prSet presAssocID="{62CB0CD0-0672-4555-ACF3-1550D9FCAA7B}" presName="composite" presStyleCnt="0"/>
      <dgm:spPr/>
    </dgm:pt>
    <dgm:pt modelId="{E32A28A3-3095-48C6-AF06-B029806FCC01}" type="pres">
      <dgm:prSet presAssocID="{62CB0CD0-0672-4555-ACF3-1550D9FCAA7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CA884-0842-4521-A39E-F1AEB3210875}" type="pres">
      <dgm:prSet presAssocID="{62CB0CD0-0672-4555-ACF3-1550D9FCAA7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9D4F4-4286-4B41-8DBB-14BE9DE5DED4}" type="pres">
      <dgm:prSet presAssocID="{E696801E-0F88-447D-84FF-EAF7B806E54B}" presName="space" presStyleCnt="0"/>
      <dgm:spPr/>
    </dgm:pt>
    <dgm:pt modelId="{DD32ECF0-01FA-4ED5-959E-D32FA7AB8A20}" type="pres">
      <dgm:prSet presAssocID="{B6538741-8130-4BA5-ABD5-3FB495DD9287}" presName="composite" presStyleCnt="0"/>
      <dgm:spPr/>
    </dgm:pt>
    <dgm:pt modelId="{076DAD10-F6A3-4825-94FD-A61B0F7534A5}" type="pres">
      <dgm:prSet presAssocID="{B6538741-8130-4BA5-ABD5-3FB495DD928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DD8D4-CBCA-4B99-957C-EB2299EDCC7F}" type="pres">
      <dgm:prSet presAssocID="{B6538741-8130-4BA5-ABD5-3FB495DD928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8E5A3C-5F34-48C4-B858-79319C60A4FC}" type="presOf" srcId="{46C46E34-5A86-4522-9D0C-78F4E3987614}" destId="{382DD8D4-CBCA-4B99-957C-EB2299EDCC7F}" srcOrd="0" destOrd="1" presId="urn:microsoft.com/office/officeart/2005/8/layout/hList1"/>
    <dgm:cxn modelId="{83B26B52-CA64-42ED-98BF-41C0E413EDE3}" type="presOf" srcId="{64C58C00-81A7-4561-8679-CA7BEE36B2C5}" destId="{22ECA884-0842-4521-A39E-F1AEB3210875}" srcOrd="0" destOrd="1" presId="urn:microsoft.com/office/officeart/2005/8/layout/hList1"/>
    <dgm:cxn modelId="{5D746B47-F518-41B5-BADD-51434392A9C0}" type="presOf" srcId="{562A159F-AA1E-4F7D-8451-65F1C2E7F15E}" destId="{382DD8D4-CBCA-4B99-957C-EB2299EDCC7F}" srcOrd="0" destOrd="0" presId="urn:microsoft.com/office/officeart/2005/8/layout/hList1"/>
    <dgm:cxn modelId="{2733004C-CB12-452A-825E-7E19F369BF24}" srcId="{B6538741-8130-4BA5-ABD5-3FB495DD9287}" destId="{46C46E34-5A86-4522-9D0C-78F4E3987614}" srcOrd="1" destOrd="0" parTransId="{798F1BFD-E232-4372-85A0-D51C829E6037}" sibTransId="{46ADC26F-D1D5-4707-8201-E83826A5C557}"/>
    <dgm:cxn modelId="{9164972B-1CAD-41A1-8F90-209E29ADC3B6}" type="presOf" srcId="{C2279341-4846-486C-940A-2220CDE672ED}" destId="{382DD8D4-CBCA-4B99-957C-EB2299EDCC7F}" srcOrd="0" destOrd="2" presId="urn:microsoft.com/office/officeart/2005/8/layout/hList1"/>
    <dgm:cxn modelId="{1EB68D98-498D-4F38-9D98-5F3D20E14E1B}" srcId="{B6538741-8130-4BA5-ABD5-3FB495DD9287}" destId="{562A159F-AA1E-4F7D-8451-65F1C2E7F15E}" srcOrd="0" destOrd="0" parTransId="{0DC00ED6-7220-4A83-8495-D1914EEBDF32}" sibTransId="{07E30EAD-8DA2-4453-802C-F8F033071C71}"/>
    <dgm:cxn modelId="{E1782171-5FA7-4E0D-A888-DD0FCE951A75}" type="presOf" srcId="{2CDA9A61-114E-4E67-8A7B-72CDCDA36BD1}" destId="{1E1033CD-6F98-4393-AA47-A9878805C396}" srcOrd="0" destOrd="0" presId="urn:microsoft.com/office/officeart/2005/8/layout/hList1"/>
    <dgm:cxn modelId="{1DDA5268-BA4E-4742-8002-620803290CBD}" type="presOf" srcId="{62CB0CD0-0672-4555-ACF3-1550D9FCAA7B}" destId="{E32A28A3-3095-48C6-AF06-B029806FCC01}" srcOrd="0" destOrd="0" presId="urn:microsoft.com/office/officeart/2005/8/layout/hList1"/>
    <dgm:cxn modelId="{A07AE23D-BF17-4FAF-B346-C05EB172A583}" srcId="{62CB0CD0-0672-4555-ACF3-1550D9FCAA7B}" destId="{64C58C00-81A7-4561-8679-CA7BEE36B2C5}" srcOrd="1" destOrd="0" parTransId="{063B1921-CFCF-4C03-9433-20919FEDF057}" sibTransId="{F3A86E76-6CBA-487C-A29F-46241EF6E34D}"/>
    <dgm:cxn modelId="{411EF3B4-8E18-4AED-B5D8-CA088B3CE6D4}" srcId="{2CDA9A61-114E-4E67-8A7B-72CDCDA36BD1}" destId="{B6538741-8130-4BA5-ABD5-3FB495DD9287}" srcOrd="1" destOrd="0" parTransId="{4728B3D8-3A04-4311-8EC4-4139B1C28B52}" sibTransId="{D4171E8B-8254-43F1-8EAE-332CA0C3A7FC}"/>
    <dgm:cxn modelId="{2B9A9A6F-B1D7-4D40-A3D6-86148BC69A1F}" type="presOf" srcId="{B6538741-8130-4BA5-ABD5-3FB495DD9287}" destId="{076DAD10-F6A3-4825-94FD-A61B0F7534A5}" srcOrd="0" destOrd="0" presId="urn:microsoft.com/office/officeart/2005/8/layout/hList1"/>
    <dgm:cxn modelId="{D9B5D1D8-571D-451A-AEF4-CF65F634E8B2}" srcId="{2CDA9A61-114E-4E67-8A7B-72CDCDA36BD1}" destId="{62CB0CD0-0672-4555-ACF3-1550D9FCAA7B}" srcOrd="0" destOrd="0" parTransId="{4AFBB4A4-E781-4B9E-8537-3213E45F651E}" sibTransId="{E696801E-0F88-447D-84FF-EAF7B806E54B}"/>
    <dgm:cxn modelId="{95BA91AB-256C-4896-9D80-1D46591207D4}" srcId="{62CB0CD0-0672-4555-ACF3-1550D9FCAA7B}" destId="{4E48405C-E16F-4804-806D-FE63E8D55D33}" srcOrd="0" destOrd="0" parTransId="{09D6B1CC-20B2-4221-94B3-3C2AE7189025}" sibTransId="{9777E3F1-1B75-4E1D-B2F2-FDE0B730A328}"/>
    <dgm:cxn modelId="{070ED54D-806D-4123-BE5F-D867D55A7A2F}" srcId="{B6538741-8130-4BA5-ABD5-3FB495DD9287}" destId="{C2279341-4846-486C-940A-2220CDE672ED}" srcOrd="2" destOrd="0" parTransId="{9352B9EB-1126-4A91-8F2C-3413F962B00D}" sibTransId="{AE903D73-941E-45A7-B5C5-5FF29559C3EA}"/>
    <dgm:cxn modelId="{3F6CE866-F507-433A-9F20-1861DE548215}" type="presOf" srcId="{4E48405C-E16F-4804-806D-FE63E8D55D33}" destId="{22ECA884-0842-4521-A39E-F1AEB3210875}" srcOrd="0" destOrd="0" presId="urn:microsoft.com/office/officeart/2005/8/layout/hList1"/>
    <dgm:cxn modelId="{FC9D8858-506D-4051-BDB3-29D9D638099E}" type="presParOf" srcId="{1E1033CD-6F98-4393-AA47-A9878805C396}" destId="{BF4AF092-F28D-4539-95FE-7C19410B6FD0}" srcOrd="0" destOrd="0" presId="urn:microsoft.com/office/officeart/2005/8/layout/hList1"/>
    <dgm:cxn modelId="{4CF99AE7-5A79-47D0-BDBC-45995557FB3E}" type="presParOf" srcId="{BF4AF092-F28D-4539-95FE-7C19410B6FD0}" destId="{E32A28A3-3095-48C6-AF06-B029806FCC01}" srcOrd="0" destOrd="0" presId="urn:microsoft.com/office/officeart/2005/8/layout/hList1"/>
    <dgm:cxn modelId="{0C11ED45-7316-45B8-AC19-011172C0A730}" type="presParOf" srcId="{BF4AF092-F28D-4539-95FE-7C19410B6FD0}" destId="{22ECA884-0842-4521-A39E-F1AEB3210875}" srcOrd="1" destOrd="0" presId="urn:microsoft.com/office/officeart/2005/8/layout/hList1"/>
    <dgm:cxn modelId="{3067EC47-A5CE-4F50-A3C8-5BE3120C498B}" type="presParOf" srcId="{1E1033CD-6F98-4393-AA47-A9878805C396}" destId="{6A89D4F4-4286-4B41-8DBB-14BE9DE5DED4}" srcOrd="1" destOrd="0" presId="urn:microsoft.com/office/officeart/2005/8/layout/hList1"/>
    <dgm:cxn modelId="{F5E6A2EC-03E1-4C8F-9FF4-BBDFE8BDF784}" type="presParOf" srcId="{1E1033CD-6F98-4393-AA47-A9878805C396}" destId="{DD32ECF0-01FA-4ED5-959E-D32FA7AB8A20}" srcOrd="2" destOrd="0" presId="urn:microsoft.com/office/officeart/2005/8/layout/hList1"/>
    <dgm:cxn modelId="{68848A07-CC10-4521-A1E4-62E361FF35B6}" type="presParOf" srcId="{DD32ECF0-01FA-4ED5-959E-D32FA7AB8A20}" destId="{076DAD10-F6A3-4825-94FD-A61B0F7534A5}" srcOrd="0" destOrd="0" presId="urn:microsoft.com/office/officeart/2005/8/layout/hList1"/>
    <dgm:cxn modelId="{2E0293FD-D0AC-4C45-B314-E502D898071B}" type="presParOf" srcId="{DD32ECF0-01FA-4ED5-959E-D32FA7AB8A20}" destId="{382DD8D4-CBCA-4B99-957C-EB2299EDCC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466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466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5EE07A-5FFA-4E60-A24A-53B8F8350333}" type="doc">
      <dgm:prSet loTypeId="urn:microsoft.com/office/officeart/2005/8/layout/arrow1" loCatId="process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0EECF81-D0F5-4323-B8C2-E81BE90D4FA6}">
      <dgm:prSet phldrT="[Text]"/>
      <dgm:spPr/>
      <dgm:t>
        <a:bodyPr/>
        <a:lstStyle/>
        <a:p>
          <a:r>
            <a:rPr lang="en-US" dirty="0" smtClean="0"/>
            <a:t>Apr. 2017: ES part of Mumbai Uni. </a:t>
          </a:r>
        </a:p>
        <a:p>
          <a:r>
            <a:rPr lang="en-US" u="sng" dirty="0" smtClean="0"/>
            <a:t>B.A (Economics) </a:t>
          </a:r>
          <a:endParaRPr lang="en-US" u="sng" dirty="0"/>
        </a:p>
      </dgm:t>
    </dgm:pt>
    <dgm:pt modelId="{9C70EA67-847D-4D59-B941-5DBC9C98D4C2}" type="parTrans" cxnId="{3A3DF8AA-7C42-411B-8C23-36FD2AE87FE3}">
      <dgm:prSet/>
      <dgm:spPr/>
      <dgm:t>
        <a:bodyPr/>
        <a:lstStyle/>
        <a:p>
          <a:endParaRPr lang="en-US"/>
        </a:p>
      </dgm:t>
    </dgm:pt>
    <dgm:pt modelId="{B3AD6DA4-7E67-4F70-A189-F5E5B35FCC19}" type="sibTrans" cxnId="{3A3DF8AA-7C42-411B-8C23-36FD2AE87FE3}">
      <dgm:prSet/>
      <dgm:spPr/>
      <dgm:t>
        <a:bodyPr/>
        <a:lstStyle/>
        <a:p>
          <a:endParaRPr lang="en-US"/>
        </a:p>
      </dgm:t>
    </dgm:pt>
    <dgm:pt modelId="{65ABAD31-E822-4F50-B723-7236B41C9FFE}">
      <dgm:prSet phldrT="[Text]"/>
      <dgm:spPr/>
      <dgm:t>
        <a:bodyPr/>
        <a:lstStyle/>
        <a:p>
          <a:r>
            <a:rPr lang="en-US" dirty="0" smtClean="0"/>
            <a:t>Apr. 2017: 5 Pt someone in DU</a:t>
          </a:r>
        </a:p>
        <a:p>
          <a:r>
            <a:rPr lang="en-US" i="0" u="sng" dirty="0" smtClean="0"/>
            <a:t>BA (English)</a:t>
          </a:r>
          <a:endParaRPr lang="en-US" i="0" u="sng" dirty="0"/>
        </a:p>
      </dgm:t>
    </dgm:pt>
    <dgm:pt modelId="{D0BC283B-E63F-4380-9429-CA59A6BC8CE2}" type="parTrans" cxnId="{9D68028E-3D24-4196-B782-E21E17C75BCA}">
      <dgm:prSet/>
      <dgm:spPr/>
      <dgm:t>
        <a:bodyPr/>
        <a:lstStyle/>
        <a:p>
          <a:endParaRPr lang="en-US"/>
        </a:p>
      </dgm:t>
    </dgm:pt>
    <dgm:pt modelId="{10A1A2B7-4231-41C7-A3C9-30252478E708}" type="sibTrans" cxnId="{9D68028E-3D24-4196-B782-E21E17C75BCA}">
      <dgm:prSet/>
      <dgm:spPr/>
      <dgm:t>
        <a:bodyPr/>
        <a:lstStyle/>
        <a:p>
          <a:endParaRPr lang="en-US"/>
        </a:p>
      </dgm:t>
    </dgm:pt>
    <dgm:pt modelId="{7F035B39-1E11-401C-AE9D-C959422C02B9}" type="pres">
      <dgm:prSet presAssocID="{0E5EE07A-5FFA-4E60-A24A-53B8F835033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0E11EE-C3A0-4FC5-924D-A0C3F9B30DB8}" type="pres">
      <dgm:prSet presAssocID="{50EECF81-D0F5-4323-B8C2-E81BE90D4FA6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235D0-A40A-43AB-A078-605350A32364}" type="pres">
      <dgm:prSet presAssocID="{65ABAD31-E822-4F50-B723-7236B41C9FF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E20B49-4A89-43D3-B01B-1D7ABC9BB64E}" type="presOf" srcId="{65ABAD31-E822-4F50-B723-7236B41C9FFE}" destId="{5F9235D0-A40A-43AB-A078-605350A32364}" srcOrd="0" destOrd="0" presId="urn:microsoft.com/office/officeart/2005/8/layout/arrow1"/>
    <dgm:cxn modelId="{E86C67B9-F6CF-43BF-91EC-B5EEB6D37CE8}" type="presOf" srcId="{0E5EE07A-5FFA-4E60-A24A-53B8F8350333}" destId="{7F035B39-1E11-401C-AE9D-C959422C02B9}" srcOrd="0" destOrd="0" presId="urn:microsoft.com/office/officeart/2005/8/layout/arrow1"/>
    <dgm:cxn modelId="{FFB86ECF-40CF-44E6-86A2-6C5D52F37313}" type="presOf" srcId="{50EECF81-D0F5-4323-B8C2-E81BE90D4FA6}" destId="{AC0E11EE-C3A0-4FC5-924D-A0C3F9B30DB8}" srcOrd="0" destOrd="0" presId="urn:microsoft.com/office/officeart/2005/8/layout/arrow1"/>
    <dgm:cxn modelId="{9D68028E-3D24-4196-B782-E21E17C75BCA}" srcId="{0E5EE07A-5FFA-4E60-A24A-53B8F8350333}" destId="{65ABAD31-E822-4F50-B723-7236B41C9FFE}" srcOrd="1" destOrd="0" parTransId="{D0BC283B-E63F-4380-9429-CA59A6BC8CE2}" sibTransId="{10A1A2B7-4231-41C7-A3C9-30252478E708}"/>
    <dgm:cxn modelId="{3A3DF8AA-7C42-411B-8C23-36FD2AE87FE3}" srcId="{0E5EE07A-5FFA-4E60-A24A-53B8F8350333}" destId="{50EECF81-D0F5-4323-B8C2-E81BE90D4FA6}" srcOrd="0" destOrd="0" parTransId="{9C70EA67-847D-4D59-B941-5DBC9C98D4C2}" sibTransId="{B3AD6DA4-7E67-4F70-A189-F5E5B35FCC19}"/>
    <dgm:cxn modelId="{823C8201-B2D9-491A-B25F-B9FF53173840}" type="presParOf" srcId="{7F035B39-1E11-401C-AE9D-C959422C02B9}" destId="{AC0E11EE-C3A0-4FC5-924D-A0C3F9B30DB8}" srcOrd="0" destOrd="0" presId="urn:microsoft.com/office/officeart/2005/8/layout/arrow1"/>
    <dgm:cxn modelId="{EB585755-84FE-4D2C-96E5-B7084FAAAE57}" type="presParOf" srcId="{7F035B39-1E11-401C-AE9D-C959422C02B9}" destId="{5F9235D0-A40A-43AB-A078-605350A32364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2A39D0-7491-46BA-B203-897D07781578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A5A432B-901B-49A8-80B6-08FC5B842CF0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8</a:t>
          </a:r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⅓ </a:t>
          </a:r>
          <a:b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</a:br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EPS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8CD36D0-E1BF-43A4-AC61-C4D21D27340A}" type="parTrans" cxnId="{0FF4B4A9-6E26-48FD-AC5A-A9A6574E459C}">
      <dgm:prSet/>
      <dgm:spPr/>
      <dgm:t>
        <a:bodyPr/>
        <a:lstStyle/>
        <a:p>
          <a:endParaRPr lang="en-US"/>
        </a:p>
      </dgm:t>
    </dgm:pt>
    <dgm:pt modelId="{F94F993C-0890-4A45-8488-B8D594AAB727}" type="sibTrans" cxnId="{0FF4B4A9-6E26-48FD-AC5A-A9A6574E459C}">
      <dgm:prSet/>
      <dgm:spPr/>
      <dgm:t>
        <a:bodyPr/>
        <a:lstStyle/>
        <a:p>
          <a:endParaRPr lang="en-US"/>
        </a:p>
      </dgm:t>
    </dgm:pt>
    <dgm:pt modelId="{D8CA53D2-F85F-4EB0-8942-6EEC7A7F063B}">
      <dgm:prSet phldrT="[Text]"/>
      <dgm:spPr>
        <a:solidFill>
          <a:srgbClr val="FB4C69"/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  <a:t>⅔ 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</a:b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  <a:t>EPF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E849CE-2386-433C-BB9A-1A1C4A1823C5}" type="parTrans" cxnId="{487E0B88-8377-463D-A786-9E67AAC55B02}">
      <dgm:prSet/>
      <dgm:spPr/>
      <dgm:t>
        <a:bodyPr/>
        <a:lstStyle/>
        <a:p>
          <a:endParaRPr lang="en-US"/>
        </a:p>
      </dgm:t>
    </dgm:pt>
    <dgm:pt modelId="{EA4CD83E-621E-4B5A-9E1D-6FB0584B9A94}" type="sibTrans" cxnId="{487E0B88-8377-463D-A786-9E67AAC55B02}">
      <dgm:prSet/>
      <dgm:spPr/>
      <dgm:t>
        <a:bodyPr/>
        <a:lstStyle/>
        <a:p>
          <a:endParaRPr lang="en-US"/>
        </a:p>
      </dgm:t>
    </dgm:pt>
    <dgm:pt modelId="{BCC30041-AA25-44D4-8793-D85D78710545}" type="pres">
      <dgm:prSet presAssocID="{252A39D0-7491-46BA-B203-897D07781578}" presName="Name0" presStyleCnt="0">
        <dgm:presLayoutVars>
          <dgm:dir/>
          <dgm:animLvl val="lvl"/>
          <dgm:resizeHandles val="exact"/>
        </dgm:presLayoutVars>
      </dgm:prSet>
      <dgm:spPr/>
    </dgm:pt>
    <dgm:pt modelId="{1E51F040-C353-424A-AACB-E7F5E7DD4F04}" type="pres">
      <dgm:prSet presAssocID="{8A5A432B-901B-49A8-80B6-08FC5B842CF0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28CDF-B922-40A8-B3F3-6F30255C3474}" type="pres">
      <dgm:prSet presAssocID="{F94F993C-0890-4A45-8488-B8D594AAB727}" presName="parTxOnlySpace" presStyleCnt="0"/>
      <dgm:spPr/>
    </dgm:pt>
    <dgm:pt modelId="{99CE9D74-1D76-4AED-B4E2-2BACB2CF3AEA}" type="pres">
      <dgm:prSet presAssocID="{D8CA53D2-F85F-4EB0-8942-6EEC7A7F063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E0B88-8377-463D-A786-9E67AAC55B02}" srcId="{252A39D0-7491-46BA-B203-897D07781578}" destId="{D8CA53D2-F85F-4EB0-8942-6EEC7A7F063B}" srcOrd="1" destOrd="0" parTransId="{B3E849CE-2386-433C-BB9A-1A1C4A1823C5}" sibTransId="{EA4CD83E-621E-4B5A-9E1D-6FB0584B9A94}"/>
    <dgm:cxn modelId="{3AB9BA6A-92D4-4636-8B82-D2A4683EF05F}" type="presOf" srcId="{8A5A432B-901B-49A8-80B6-08FC5B842CF0}" destId="{1E51F040-C353-424A-AACB-E7F5E7DD4F04}" srcOrd="0" destOrd="0" presId="urn:microsoft.com/office/officeart/2005/8/layout/chevron1"/>
    <dgm:cxn modelId="{C46A8B22-C765-4785-A9AD-7C3DB36FF5EC}" type="presOf" srcId="{D8CA53D2-F85F-4EB0-8942-6EEC7A7F063B}" destId="{99CE9D74-1D76-4AED-B4E2-2BACB2CF3AEA}" srcOrd="0" destOrd="0" presId="urn:microsoft.com/office/officeart/2005/8/layout/chevron1"/>
    <dgm:cxn modelId="{5AA4E541-8592-400F-AFF1-A7F4E2D87355}" type="presOf" srcId="{252A39D0-7491-46BA-B203-897D07781578}" destId="{BCC30041-AA25-44D4-8793-D85D78710545}" srcOrd="0" destOrd="0" presId="urn:microsoft.com/office/officeart/2005/8/layout/chevron1"/>
    <dgm:cxn modelId="{0FF4B4A9-6E26-48FD-AC5A-A9A6574E459C}" srcId="{252A39D0-7491-46BA-B203-897D07781578}" destId="{8A5A432B-901B-49A8-80B6-08FC5B842CF0}" srcOrd="0" destOrd="0" parTransId="{C8CD36D0-E1BF-43A4-AC61-C4D21D27340A}" sibTransId="{F94F993C-0890-4A45-8488-B8D594AAB727}"/>
    <dgm:cxn modelId="{5B453DED-2A73-4A66-9831-51EFDBF6CEAB}" type="presParOf" srcId="{BCC30041-AA25-44D4-8793-D85D78710545}" destId="{1E51F040-C353-424A-AACB-E7F5E7DD4F04}" srcOrd="0" destOrd="0" presId="urn:microsoft.com/office/officeart/2005/8/layout/chevron1"/>
    <dgm:cxn modelId="{CFE19236-2261-4D43-AF02-55BC689D8B87}" type="presParOf" srcId="{BCC30041-AA25-44D4-8793-D85D78710545}" destId="{FD428CDF-B922-40A8-B3F3-6F30255C3474}" srcOrd="1" destOrd="0" presId="urn:microsoft.com/office/officeart/2005/8/layout/chevron1"/>
    <dgm:cxn modelId="{881BFE71-5274-49A6-AD52-D041B1F878AB}" type="presParOf" srcId="{BCC30041-AA25-44D4-8793-D85D78710545}" destId="{99CE9D74-1D76-4AED-B4E2-2BACB2CF3AE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01F764-F9BC-4547-B216-7A3E42FC0383}" type="doc">
      <dgm:prSet loTypeId="urn:microsoft.com/office/officeart/2005/8/layout/hList3" loCatId="list" qsTypeId="urn:microsoft.com/office/officeart/2005/8/quickstyle/3d4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F80D2EA-0C92-4D9E-B9D4-28D1CB281D15}">
      <dgm:prSet phldrT="[Text]"/>
      <dgm:spPr/>
      <dgm:t>
        <a:bodyPr/>
        <a:lstStyle/>
        <a:p>
          <a:r>
            <a:rPr lang="en-US" smtClean="0"/>
            <a:t>2015: National Handicraft Development program </a:t>
          </a:r>
          <a:endParaRPr lang="en-US"/>
        </a:p>
      </dgm:t>
    </dgm:pt>
    <dgm:pt modelId="{8692A339-1923-4E69-9AC7-B323AE43AEDC}" type="parTrans" cxnId="{342D0228-D4A6-48DC-9AF4-91BE579DBAC2}">
      <dgm:prSet/>
      <dgm:spPr/>
      <dgm:t>
        <a:bodyPr/>
        <a:lstStyle/>
        <a:p>
          <a:endParaRPr lang="en-US"/>
        </a:p>
      </dgm:t>
    </dgm:pt>
    <dgm:pt modelId="{6456048C-E32A-49A7-B170-AE589CBE0A84}" type="sibTrans" cxnId="{342D0228-D4A6-48DC-9AF4-91BE579DBAC2}">
      <dgm:prSet/>
      <dgm:spPr/>
      <dgm:t>
        <a:bodyPr/>
        <a:lstStyle/>
        <a:p>
          <a:endParaRPr lang="en-US"/>
        </a:p>
      </dgm:t>
    </dgm:pt>
    <dgm:pt modelId="{B1D42B82-CD5C-4E28-A7B5-5EC696174492}">
      <dgm:prSet phldrT="[Text]"/>
      <dgm:spPr/>
      <dgm:t>
        <a:bodyPr/>
        <a:lstStyle/>
        <a:p>
          <a:r>
            <a:rPr lang="en-US" dirty="0" err="1" smtClean="0"/>
            <a:t>Dastkar</a:t>
          </a:r>
          <a:r>
            <a:rPr lang="en-US" dirty="0" smtClean="0"/>
            <a:t> </a:t>
          </a:r>
          <a:r>
            <a:rPr lang="en-US" dirty="0" err="1" smtClean="0"/>
            <a:t>Shashktikaran</a:t>
          </a:r>
          <a:r>
            <a:rPr lang="en-US" dirty="0" smtClean="0"/>
            <a:t> Yojana</a:t>
          </a:r>
        </a:p>
        <a:p>
          <a:r>
            <a:rPr lang="en-US" u="sng" dirty="0" smtClean="0"/>
            <a:t>Form-SHG</a:t>
          </a:r>
          <a:endParaRPr lang="en-US" u="sng" dirty="0"/>
        </a:p>
      </dgm:t>
    </dgm:pt>
    <dgm:pt modelId="{65A6E41C-E0DC-4E65-8166-2E245E7312D1}" type="parTrans" cxnId="{80B525DD-FFEB-4388-A38C-DF933EAF414B}">
      <dgm:prSet/>
      <dgm:spPr/>
      <dgm:t>
        <a:bodyPr/>
        <a:lstStyle/>
        <a:p>
          <a:endParaRPr lang="en-US"/>
        </a:p>
      </dgm:t>
    </dgm:pt>
    <dgm:pt modelId="{2F34CED1-D07E-4707-9E15-386158A77718}" type="sibTrans" cxnId="{80B525DD-FFEB-4388-A38C-DF933EAF414B}">
      <dgm:prSet/>
      <dgm:spPr/>
      <dgm:t>
        <a:bodyPr/>
        <a:lstStyle/>
        <a:p>
          <a:endParaRPr lang="en-US"/>
        </a:p>
      </dgm:t>
    </dgm:pt>
    <dgm:pt modelId="{43C6D8F6-093E-41C5-A760-5CFB918AB140}">
      <dgm:prSet phldrT="[Text]"/>
      <dgm:spPr/>
      <dgm:t>
        <a:bodyPr/>
        <a:lstStyle/>
        <a:p>
          <a:r>
            <a:rPr lang="en-US" dirty="0" smtClean="0"/>
            <a:t>loan DBT, training, marketing support, </a:t>
          </a:r>
          <a:endParaRPr lang="en-US" dirty="0"/>
        </a:p>
      </dgm:t>
    </dgm:pt>
    <dgm:pt modelId="{9E5736C3-44C3-4F5C-AD14-41C02CC0E04D}" type="parTrans" cxnId="{6C369D0B-A04A-4E80-BCF0-88942C7A1EBB}">
      <dgm:prSet/>
      <dgm:spPr/>
      <dgm:t>
        <a:bodyPr/>
        <a:lstStyle/>
        <a:p>
          <a:endParaRPr lang="en-US"/>
        </a:p>
      </dgm:t>
    </dgm:pt>
    <dgm:pt modelId="{004C6C20-E78C-46CB-A40F-342C6CB45433}" type="sibTrans" cxnId="{6C369D0B-A04A-4E80-BCF0-88942C7A1EBB}">
      <dgm:prSet/>
      <dgm:spPr/>
      <dgm:t>
        <a:bodyPr/>
        <a:lstStyle/>
        <a:p>
          <a:endParaRPr lang="en-US"/>
        </a:p>
      </dgm:t>
    </dgm:pt>
    <dgm:pt modelId="{52644DAE-2018-45C9-8867-17F53F4C4BD8}">
      <dgm:prSet phldrT="[Text]"/>
      <dgm:spPr/>
      <dgm:t>
        <a:bodyPr/>
        <a:lstStyle/>
        <a:p>
          <a:r>
            <a:rPr lang="en-US" dirty="0" err="1" smtClean="0"/>
            <a:t>Ambedkar</a:t>
          </a:r>
          <a:r>
            <a:rPr lang="en-US" dirty="0" smtClean="0"/>
            <a:t> </a:t>
          </a:r>
          <a:r>
            <a:rPr lang="en-US" dirty="0" err="1" smtClean="0"/>
            <a:t>Hastshilp</a:t>
          </a:r>
          <a:r>
            <a:rPr lang="en-US" dirty="0" smtClean="0"/>
            <a:t> Vikas Yojana </a:t>
          </a:r>
          <a:r>
            <a:rPr lang="en-US" u="sng" dirty="0" smtClean="0"/>
            <a:t>“Cluster dev”</a:t>
          </a:r>
          <a:endParaRPr lang="en-US" u="sng" dirty="0"/>
        </a:p>
      </dgm:t>
    </dgm:pt>
    <dgm:pt modelId="{7B0382A0-3CDB-4C17-A318-FB6E8740B12E}" type="parTrans" cxnId="{716C6A88-E87E-457B-9BC7-2DE3EF118F5F}">
      <dgm:prSet/>
      <dgm:spPr/>
      <dgm:t>
        <a:bodyPr/>
        <a:lstStyle/>
        <a:p>
          <a:endParaRPr lang="en-US"/>
        </a:p>
      </dgm:t>
    </dgm:pt>
    <dgm:pt modelId="{0A1EB417-39CF-43D7-9B74-FF9EB99D7D5A}" type="sibTrans" cxnId="{716C6A88-E87E-457B-9BC7-2DE3EF118F5F}">
      <dgm:prSet/>
      <dgm:spPr/>
      <dgm:t>
        <a:bodyPr/>
        <a:lstStyle/>
        <a:p>
          <a:endParaRPr lang="en-US"/>
        </a:p>
      </dgm:t>
    </dgm:pt>
    <dgm:pt modelId="{1722458B-0C03-4068-BEBB-9142A3653B4D}" type="pres">
      <dgm:prSet presAssocID="{2301F764-F9BC-4547-B216-7A3E42FC038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E5A99C-82E7-487E-A8F5-4F52748929B1}" type="pres">
      <dgm:prSet presAssocID="{5F80D2EA-0C92-4D9E-B9D4-28D1CB281D15}" presName="roof" presStyleLbl="dkBgShp" presStyleIdx="0" presStyleCnt="2"/>
      <dgm:spPr/>
      <dgm:t>
        <a:bodyPr/>
        <a:lstStyle/>
        <a:p>
          <a:endParaRPr lang="en-US"/>
        </a:p>
      </dgm:t>
    </dgm:pt>
    <dgm:pt modelId="{89CA85E3-FAE8-4071-A7A4-C8E852E54F3D}" type="pres">
      <dgm:prSet presAssocID="{5F80D2EA-0C92-4D9E-B9D4-28D1CB281D15}" presName="pillars" presStyleCnt="0"/>
      <dgm:spPr/>
    </dgm:pt>
    <dgm:pt modelId="{B6B42423-6FBE-439B-BE7C-7EDB347ACC5B}" type="pres">
      <dgm:prSet presAssocID="{5F80D2EA-0C92-4D9E-B9D4-28D1CB281D15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056F1-B959-4EC4-B432-43431FEF5C55}" type="pres">
      <dgm:prSet presAssocID="{52644DAE-2018-45C9-8867-17F53F4C4BD8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40C73B-2337-4F48-BDF7-21CB135FCBAD}" type="pres">
      <dgm:prSet presAssocID="{43C6D8F6-093E-41C5-A760-5CFB918AB140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95521-3208-445F-B7AA-AC6C18967359}" type="pres">
      <dgm:prSet presAssocID="{5F80D2EA-0C92-4D9E-B9D4-28D1CB281D15}" presName="base" presStyleLbl="dkBgShp" presStyleIdx="1" presStyleCnt="2"/>
      <dgm:spPr/>
    </dgm:pt>
  </dgm:ptLst>
  <dgm:cxnLst>
    <dgm:cxn modelId="{E3F19B86-2966-427A-A9F5-6DECF3A91183}" type="presOf" srcId="{5F80D2EA-0C92-4D9E-B9D4-28D1CB281D15}" destId="{0FE5A99C-82E7-487E-A8F5-4F52748929B1}" srcOrd="0" destOrd="0" presId="urn:microsoft.com/office/officeart/2005/8/layout/hList3"/>
    <dgm:cxn modelId="{6C369D0B-A04A-4E80-BCF0-88942C7A1EBB}" srcId="{5F80D2EA-0C92-4D9E-B9D4-28D1CB281D15}" destId="{43C6D8F6-093E-41C5-A760-5CFB918AB140}" srcOrd="2" destOrd="0" parTransId="{9E5736C3-44C3-4F5C-AD14-41C02CC0E04D}" sibTransId="{004C6C20-E78C-46CB-A40F-342C6CB45433}"/>
    <dgm:cxn modelId="{E83CB798-82DC-49A9-BBE5-AB10E3E9D024}" type="presOf" srcId="{52644DAE-2018-45C9-8867-17F53F4C4BD8}" destId="{230056F1-B959-4EC4-B432-43431FEF5C55}" srcOrd="0" destOrd="0" presId="urn:microsoft.com/office/officeart/2005/8/layout/hList3"/>
    <dgm:cxn modelId="{716C6A88-E87E-457B-9BC7-2DE3EF118F5F}" srcId="{5F80D2EA-0C92-4D9E-B9D4-28D1CB281D15}" destId="{52644DAE-2018-45C9-8867-17F53F4C4BD8}" srcOrd="1" destOrd="0" parTransId="{7B0382A0-3CDB-4C17-A318-FB6E8740B12E}" sibTransId="{0A1EB417-39CF-43D7-9B74-FF9EB99D7D5A}"/>
    <dgm:cxn modelId="{8D021B40-E01F-4545-9151-5751062AA5F7}" type="presOf" srcId="{43C6D8F6-093E-41C5-A760-5CFB918AB140}" destId="{4F40C73B-2337-4F48-BDF7-21CB135FCBAD}" srcOrd="0" destOrd="0" presId="urn:microsoft.com/office/officeart/2005/8/layout/hList3"/>
    <dgm:cxn modelId="{80B525DD-FFEB-4388-A38C-DF933EAF414B}" srcId="{5F80D2EA-0C92-4D9E-B9D4-28D1CB281D15}" destId="{B1D42B82-CD5C-4E28-A7B5-5EC696174492}" srcOrd="0" destOrd="0" parTransId="{65A6E41C-E0DC-4E65-8166-2E245E7312D1}" sibTransId="{2F34CED1-D07E-4707-9E15-386158A77718}"/>
    <dgm:cxn modelId="{342D0228-D4A6-48DC-9AF4-91BE579DBAC2}" srcId="{2301F764-F9BC-4547-B216-7A3E42FC0383}" destId="{5F80D2EA-0C92-4D9E-B9D4-28D1CB281D15}" srcOrd="0" destOrd="0" parTransId="{8692A339-1923-4E69-9AC7-B323AE43AEDC}" sibTransId="{6456048C-E32A-49A7-B170-AE589CBE0A84}"/>
    <dgm:cxn modelId="{C1450A1F-AF26-4688-A8A0-70207E586456}" type="presOf" srcId="{2301F764-F9BC-4547-B216-7A3E42FC0383}" destId="{1722458B-0C03-4068-BEBB-9142A3653B4D}" srcOrd="0" destOrd="0" presId="urn:microsoft.com/office/officeart/2005/8/layout/hList3"/>
    <dgm:cxn modelId="{850C645B-F140-4F71-8C96-B615AC3C203D}" type="presOf" srcId="{B1D42B82-CD5C-4E28-A7B5-5EC696174492}" destId="{B6B42423-6FBE-439B-BE7C-7EDB347ACC5B}" srcOrd="0" destOrd="0" presId="urn:microsoft.com/office/officeart/2005/8/layout/hList3"/>
    <dgm:cxn modelId="{8F165FF0-DF16-4567-A40E-CACCB7E21D19}" type="presParOf" srcId="{1722458B-0C03-4068-BEBB-9142A3653B4D}" destId="{0FE5A99C-82E7-487E-A8F5-4F52748929B1}" srcOrd="0" destOrd="0" presId="urn:microsoft.com/office/officeart/2005/8/layout/hList3"/>
    <dgm:cxn modelId="{A8EF04CC-9DD9-4A91-B001-6D6A2E0E4FE2}" type="presParOf" srcId="{1722458B-0C03-4068-BEBB-9142A3653B4D}" destId="{89CA85E3-FAE8-4071-A7A4-C8E852E54F3D}" srcOrd="1" destOrd="0" presId="urn:microsoft.com/office/officeart/2005/8/layout/hList3"/>
    <dgm:cxn modelId="{9CBFB8D0-229C-427F-98F5-7441C066221B}" type="presParOf" srcId="{89CA85E3-FAE8-4071-A7A4-C8E852E54F3D}" destId="{B6B42423-6FBE-439B-BE7C-7EDB347ACC5B}" srcOrd="0" destOrd="0" presId="urn:microsoft.com/office/officeart/2005/8/layout/hList3"/>
    <dgm:cxn modelId="{024ECBB7-5997-4057-8943-D6A2CAE6FA6A}" type="presParOf" srcId="{89CA85E3-FAE8-4071-A7A4-C8E852E54F3D}" destId="{230056F1-B959-4EC4-B432-43431FEF5C55}" srcOrd="1" destOrd="0" presId="urn:microsoft.com/office/officeart/2005/8/layout/hList3"/>
    <dgm:cxn modelId="{89604A37-484A-4FB5-9D01-717C74C4CF8F}" type="presParOf" srcId="{89CA85E3-FAE8-4071-A7A4-C8E852E54F3D}" destId="{4F40C73B-2337-4F48-BDF7-21CB135FCBAD}" srcOrd="2" destOrd="0" presId="urn:microsoft.com/office/officeart/2005/8/layout/hList3"/>
    <dgm:cxn modelId="{00043EA5-2185-4CDB-BE4C-2ECAC0B3F6A4}" type="presParOf" srcId="{1722458B-0C03-4068-BEBB-9142A3653B4D}" destId="{36395521-3208-445F-B7AA-AC6C1896735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EC68CE-5324-4618-BF45-88B2F958D313}" type="doc">
      <dgm:prSet loTypeId="urn:microsoft.com/office/officeart/2005/8/layout/hProcess9" loCatId="process" qsTypeId="urn:microsoft.com/office/officeart/2005/8/quickstyle/3d3" qsCatId="3D" csTypeId="urn:microsoft.com/office/officeart/2005/8/colors/colorful3" csCatId="colorful" phldr="1"/>
      <dgm:spPr/>
    </dgm:pt>
    <dgm:pt modelId="{ED83C40A-E8DB-43B6-BD89-8110044FAABB}">
      <dgm:prSet phldrT="[Text]"/>
      <dgm:spPr/>
      <dgm:t>
        <a:bodyPr/>
        <a:lstStyle/>
        <a:p>
          <a:r>
            <a:rPr lang="en-US" dirty="0" smtClean="0"/>
            <a:t>Labour law</a:t>
          </a:r>
          <a:endParaRPr lang="en-US" dirty="0"/>
        </a:p>
      </dgm:t>
    </dgm:pt>
    <dgm:pt modelId="{D25B6C0B-9743-400F-AA57-3D6AB2FDD044}" type="parTrans" cxnId="{415FE811-813C-47DF-8ABC-AD376178025B}">
      <dgm:prSet/>
      <dgm:spPr/>
      <dgm:t>
        <a:bodyPr/>
        <a:lstStyle/>
        <a:p>
          <a:endParaRPr lang="en-US"/>
        </a:p>
      </dgm:t>
    </dgm:pt>
    <dgm:pt modelId="{00249EA1-9BAF-495C-85DE-517D2D838B04}" type="sibTrans" cxnId="{415FE811-813C-47DF-8ABC-AD376178025B}">
      <dgm:prSet/>
      <dgm:spPr/>
      <dgm:t>
        <a:bodyPr/>
        <a:lstStyle/>
        <a:p>
          <a:endParaRPr lang="en-US"/>
        </a:p>
      </dgm:t>
    </dgm:pt>
    <dgm:pt modelId="{2A679181-99DF-45EB-AADE-A4C460BDA635}">
      <dgm:prSet phldrT="[Text]"/>
      <dgm:spPr/>
      <dgm:t>
        <a:bodyPr/>
        <a:lstStyle/>
        <a:p>
          <a:r>
            <a:rPr lang="en-US" dirty="0" smtClean="0"/>
            <a:t>Tax-</a:t>
          </a:r>
          <a:r>
            <a:rPr lang="en-US" dirty="0" err="1" smtClean="0"/>
            <a:t>Tarrif</a:t>
          </a:r>
          <a:endParaRPr lang="en-US" dirty="0"/>
        </a:p>
      </dgm:t>
    </dgm:pt>
    <dgm:pt modelId="{0188A913-67C7-4439-AC4B-C5A80CFABC08}" type="parTrans" cxnId="{509C5EB5-1255-4612-A8C4-B6555F41CA08}">
      <dgm:prSet/>
      <dgm:spPr/>
      <dgm:t>
        <a:bodyPr/>
        <a:lstStyle/>
        <a:p>
          <a:endParaRPr lang="en-US"/>
        </a:p>
      </dgm:t>
    </dgm:pt>
    <dgm:pt modelId="{3E9463C6-DB39-4D19-B8F3-25484C7152B0}" type="sibTrans" cxnId="{509C5EB5-1255-4612-A8C4-B6555F41CA08}">
      <dgm:prSet/>
      <dgm:spPr/>
      <dgm:t>
        <a:bodyPr/>
        <a:lstStyle/>
        <a:p>
          <a:endParaRPr lang="en-US"/>
        </a:p>
      </dgm:t>
    </dgm:pt>
    <dgm:pt modelId="{C1AB0778-0D65-4A54-B66D-21B84457E129}">
      <dgm:prSet phldrT="[Text]"/>
      <dgm:spPr/>
      <dgm:t>
        <a:bodyPr/>
        <a:lstStyle/>
        <a:p>
          <a:r>
            <a:rPr lang="en-US" dirty="0" smtClean="0"/>
            <a:t>GST</a:t>
          </a:r>
          <a:endParaRPr lang="en-US" dirty="0"/>
        </a:p>
      </dgm:t>
    </dgm:pt>
    <dgm:pt modelId="{9390F7D6-666C-49DA-B5E4-C062949E9EFE}" type="parTrans" cxnId="{5DA87C7F-FC4B-4BF5-AD6B-440343D922E2}">
      <dgm:prSet/>
      <dgm:spPr/>
      <dgm:t>
        <a:bodyPr/>
        <a:lstStyle/>
        <a:p>
          <a:endParaRPr lang="en-US"/>
        </a:p>
      </dgm:t>
    </dgm:pt>
    <dgm:pt modelId="{54FCA49B-BE34-441F-9227-E8EFCE731979}" type="sibTrans" cxnId="{5DA87C7F-FC4B-4BF5-AD6B-440343D922E2}">
      <dgm:prSet/>
      <dgm:spPr/>
      <dgm:t>
        <a:bodyPr/>
        <a:lstStyle/>
        <a:p>
          <a:endParaRPr lang="en-US"/>
        </a:p>
      </dgm:t>
    </dgm:pt>
    <dgm:pt modelId="{F4F40FEA-239B-4FD7-AC92-DB42D1F6A885}">
      <dgm:prSet phldrT="[Text]"/>
      <dgm:spPr/>
      <dgm:t>
        <a:bodyPr/>
        <a:lstStyle/>
        <a:p>
          <a:r>
            <a:rPr lang="en-US" dirty="0" smtClean="0"/>
            <a:t>FTA</a:t>
          </a:r>
          <a:endParaRPr lang="en-US" dirty="0"/>
        </a:p>
      </dgm:t>
    </dgm:pt>
    <dgm:pt modelId="{97FD6082-9D6A-4C8B-A891-07EB900F22FD}" type="parTrans" cxnId="{B1E6C1AE-4B00-4805-A8BA-4C123C9D16D8}">
      <dgm:prSet/>
      <dgm:spPr/>
      <dgm:t>
        <a:bodyPr/>
        <a:lstStyle/>
        <a:p>
          <a:endParaRPr lang="en-US"/>
        </a:p>
      </dgm:t>
    </dgm:pt>
    <dgm:pt modelId="{904DA1FF-EEBE-479C-928F-48375E9163FE}" type="sibTrans" cxnId="{B1E6C1AE-4B00-4805-A8BA-4C123C9D16D8}">
      <dgm:prSet/>
      <dgm:spPr/>
      <dgm:t>
        <a:bodyPr/>
        <a:lstStyle/>
        <a:p>
          <a:endParaRPr lang="en-US"/>
        </a:p>
      </dgm:t>
    </dgm:pt>
    <dgm:pt modelId="{95C0FEAC-10AE-4470-87A6-D96363A44B91}">
      <dgm:prSet phldrT="[Text]"/>
      <dgm:spPr/>
      <dgm:t>
        <a:bodyPr/>
        <a:lstStyle/>
        <a:p>
          <a:r>
            <a:rPr lang="en-US" dirty="0" smtClean="0"/>
            <a:t>EU|UK </a:t>
          </a:r>
          <a:endParaRPr lang="en-US" dirty="0"/>
        </a:p>
      </dgm:t>
    </dgm:pt>
    <dgm:pt modelId="{A55DBD77-7CF1-49BD-9FEC-CA794237C2DF}" type="parTrans" cxnId="{165B3126-142C-4FBE-9F3A-60648C4B0450}">
      <dgm:prSet/>
      <dgm:spPr/>
      <dgm:t>
        <a:bodyPr/>
        <a:lstStyle/>
        <a:p>
          <a:endParaRPr lang="en-US"/>
        </a:p>
      </dgm:t>
    </dgm:pt>
    <dgm:pt modelId="{4B28EC26-0341-4E6D-887D-5D9B121BB687}" type="sibTrans" cxnId="{165B3126-142C-4FBE-9F3A-60648C4B0450}">
      <dgm:prSet/>
      <dgm:spPr/>
      <dgm:t>
        <a:bodyPr/>
        <a:lstStyle/>
        <a:p>
          <a:endParaRPr lang="en-US"/>
        </a:p>
      </dgm:t>
    </dgm:pt>
    <dgm:pt modelId="{89556E61-F0C9-454C-A741-C13D9E645B8B}" type="pres">
      <dgm:prSet presAssocID="{E4EC68CE-5324-4618-BF45-88B2F958D313}" presName="CompostProcess" presStyleCnt="0">
        <dgm:presLayoutVars>
          <dgm:dir/>
          <dgm:resizeHandles val="exact"/>
        </dgm:presLayoutVars>
      </dgm:prSet>
      <dgm:spPr/>
    </dgm:pt>
    <dgm:pt modelId="{B75B3D5D-7976-4B6F-A0D4-4A3E51BB89D0}" type="pres">
      <dgm:prSet presAssocID="{E4EC68CE-5324-4618-BF45-88B2F958D313}" presName="arrow" presStyleLbl="bgShp" presStyleIdx="0" presStyleCnt="1"/>
      <dgm:spPr/>
    </dgm:pt>
    <dgm:pt modelId="{E60C93F7-1502-441E-A580-22F8F400E3AC}" type="pres">
      <dgm:prSet presAssocID="{E4EC68CE-5324-4618-BF45-88B2F958D313}" presName="linearProcess" presStyleCnt="0"/>
      <dgm:spPr/>
    </dgm:pt>
    <dgm:pt modelId="{2F61A3BA-A8C7-4809-9D51-901614A6A415}" type="pres">
      <dgm:prSet presAssocID="{ED83C40A-E8DB-43B6-BD89-8110044FAABB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3ACF3-8F9A-4F52-9FD8-81723223EBAC}" type="pres">
      <dgm:prSet presAssocID="{00249EA1-9BAF-495C-85DE-517D2D838B04}" presName="sibTrans" presStyleCnt="0"/>
      <dgm:spPr/>
    </dgm:pt>
    <dgm:pt modelId="{D735E31C-4599-4445-B71F-D3113B1999AB}" type="pres">
      <dgm:prSet presAssocID="{2A679181-99DF-45EB-AADE-A4C460BDA63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9CDE9-60D0-468B-9C3C-736E34264858}" type="pres">
      <dgm:prSet presAssocID="{3E9463C6-DB39-4D19-B8F3-25484C7152B0}" presName="sibTrans" presStyleCnt="0"/>
      <dgm:spPr/>
    </dgm:pt>
    <dgm:pt modelId="{FDFECE2C-B5FC-4F82-B8FA-C873D2B78C1D}" type="pres">
      <dgm:prSet presAssocID="{F4F40FEA-239B-4FD7-AC92-DB42D1F6A88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55720B-7A3A-4907-B730-0D27BCEA7818}" type="presOf" srcId="{ED83C40A-E8DB-43B6-BD89-8110044FAABB}" destId="{2F61A3BA-A8C7-4809-9D51-901614A6A415}" srcOrd="0" destOrd="0" presId="urn:microsoft.com/office/officeart/2005/8/layout/hProcess9"/>
    <dgm:cxn modelId="{14A9CCC8-2E08-4884-83D7-B35AC4E081E4}" type="presOf" srcId="{C1AB0778-0D65-4A54-B66D-21B84457E129}" destId="{D735E31C-4599-4445-B71F-D3113B1999AB}" srcOrd="0" destOrd="1" presId="urn:microsoft.com/office/officeart/2005/8/layout/hProcess9"/>
    <dgm:cxn modelId="{2AA8D83D-A94E-42FB-89C0-07DF5A9F883C}" type="presOf" srcId="{F4F40FEA-239B-4FD7-AC92-DB42D1F6A885}" destId="{FDFECE2C-B5FC-4F82-B8FA-C873D2B78C1D}" srcOrd="0" destOrd="0" presId="urn:microsoft.com/office/officeart/2005/8/layout/hProcess9"/>
    <dgm:cxn modelId="{ED853ACB-480E-4D60-BFC1-F9B55D562134}" type="presOf" srcId="{E4EC68CE-5324-4618-BF45-88B2F958D313}" destId="{89556E61-F0C9-454C-A741-C13D9E645B8B}" srcOrd="0" destOrd="0" presId="urn:microsoft.com/office/officeart/2005/8/layout/hProcess9"/>
    <dgm:cxn modelId="{415FE811-813C-47DF-8ABC-AD376178025B}" srcId="{E4EC68CE-5324-4618-BF45-88B2F958D313}" destId="{ED83C40A-E8DB-43B6-BD89-8110044FAABB}" srcOrd="0" destOrd="0" parTransId="{D25B6C0B-9743-400F-AA57-3D6AB2FDD044}" sibTransId="{00249EA1-9BAF-495C-85DE-517D2D838B04}"/>
    <dgm:cxn modelId="{4968CF7D-DE6A-4C1D-9AA4-59986DB5EB09}" type="presOf" srcId="{95C0FEAC-10AE-4470-87A6-D96363A44B91}" destId="{FDFECE2C-B5FC-4F82-B8FA-C873D2B78C1D}" srcOrd="0" destOrd="1" presId="urn:microsoft.com/office/officeart/2005/8/layout/hProcess9"/>
    <dgm:cxn modelId="{509C5EB5-1255-4612-A8C4-B6555F41CA08}" srcId="{E4EC68CE-5324-4618-BF45-88B2F958D313}" destId="{2A679181-99DF-45EB-AADE-A4C460BDA635}" srcOrd="1" destOrd="0" parTransId="{0188A913-67C7-4439-AC4B-C5A80CFABC08}" sibTransId="{3E9463C6-DB39-4D19-B8F3-25484C7152B0}"/>
    <dgm:cxn modelId="{5DA87C7F-FC4B-4BF5-AD6B-440343D922E2}" srcId="{2A679181-99DF-45EB-AADE-A4C460BDA635}" destId="{C1AB0778-0D65-4A54-B66D-21B84457E129}" srcOrd="0" destOrd="0" parTransId="{9390F7D6-666C-49DA-B5E4-C062949E9EFE}" sibTransId="{54FCA49B-BE34-441F-9227-E8EFCE731979}"/>
    <dgm:cxn modelId="{B1E6C1AE-4B00-4805-A8BA-4C123C9D16D8}" srcId="{E4EC68CE-5324-4618-BF45-88B2F958D313}" destId="{F4F40FEA-239B-4FD7-AC92-DB42D1F6A885}" srcOrd="2" destOrd="0" parTransId="{97FD6082-9D6A-4C8B-A891-07EB900F22FD}" sibTransId="{904DA1FF-EEBE-479C-928F-48375E9163FE}"/>
    <dgm:cxn modelId="{584A5763-0DFA-4D6B-A632-63827F8767FA}" type="presOf" srcId="{2A679181-99DF-45EB-AADE-A4C460BDA635}" destId="{D735E31C-4599-4445-B71F-D3113B1999AB}" srcOrd="0" destOrd="0" presId="urn:microsoft.com/office/officeart/2005/8/layout/hProcess9"/>
    <dgm:cxn modelId="{165B3126-142C-4FBE-9F3A-60648C4B0450}" srcId="{F4F40FEA-239B-4FD7-AC92-DB42D1F6A885}" destId="{95C0FEAC-10AE-4470-87A6-D96363A44B91}" srcOrd="0" destOrd="0" parTransId="{A55DBD77-7CF1-49BD-9FEC-CA794237C2DF}" sibTransId="{4B28EC26-0341-4E6D-887D-5D9B121BB687}"/>
    <dgm:cxn modelId="{096E73B1-6C42-45F5-8FD9-990C6AFC27CF}" type="presParOf" srcId="{89556E61-F0C9-454C-A741-C13D9E645B8B}" destId="{B75B3D5D-7976-4B6F-A0D4-4A3E51BB89D0}" srcOrd="0" destOrd="0" presId="urn:microsoft.com/office/officeart/2005/8/layout/hProcess9"/>
    <dgm:cxn modelId="{3368DABA-92C3-423E-BC12-0EAA61684AEC}" type="presParOf" srcId="{89556E61-F0C9-454C-A741-C13D9E645B8B}" destId="{E60C93F7-1502-441E-A580-22F8F400E3AC}" srcOrd="1" destOrd="0" presId="urn:microsoft.com/office/officeart/2005/8/layout/hProcess9"/>
    <dgm:cxn modelId="{C39685C9-15B1-48D3-A84A-5BF6311E9068}" type="presParOf" srcId="{E60C93F7-1502-441E-A580-22F8F400E3AC}" destId="{2F61A3BA-A8C7-4809-9D51-901614A6A415}" srcOrd="0" destOrd="0" presId="urn:microsoft.com/office/officeart/2005/8/layout/hProcess9"/>
    <dgm:cxn modelId="{C4AB0402-8635-4FAF-A660-7B386A991955}" type="presParOf" srcId="{E60C93F7-1502-441E-A580-22F8F400E3AC}" destId="{F9C3ACF3-8F9A-4F52-9FD8-81723223EBAC}" srcOrd="1" destOrd="0" presId="urn:microsoft.com/office/officeart/2005/8/layout/hProcess9"/>
    <dgm:cxn modelId="{55FD20D4-FFC6-4EFE-BC26-D16A1A251700}" type="presParOf" srcId="{E60C93F7-1502-441E-A580-22F8F400E3AC}" destId="{D735E31C-4599-4445-B71F-D3113B1999AB}" srcOrd="2" destOrd="0" presId="urn:microsoft.com/office/officeart/2005/8/layout/hProcess9"/>
    <dgm:cxn modelId="{CB9DA49A-A499-4412-9D01-C90197641025}" type="presParOf" srcId="{E60C93F7-1502-441E-A580-22F8F400E3AC}" destId="{F159CDE9-60D0-468B-9C3C-736E34264858}" srcOrd="3" destOrd="0" presId="urn:microsoft.com/office/officeart/2005/8/layout/hProcess9"/>
    <dgm:cxn modelId="{A5433A96-1532-4472-907D-EEBF51346862}" type="presParOf" srcId="{E60C93F7-1502-441E-A580-22F8F400E3AC}" destId="{FDFECE2C-B5FC-4F82-B8FA-C873D2B78C1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31F4E9-342B-4953-AA20-DDB55247D27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1A6226-8905-4CF4-B8BF-ECB26B9D8BE1}">
      <dgm:prSet phldrT="[Text]" custT="1"/>
      <dgm:spPr/>
      <dgm:t>
        <a:bodyPr/>
        <a:lstStyle/>
        <a:p>
          <a:r>
            <a:rPr lang="en-US" sz="1800" dirty="0" smtClean="0"/>
            <a:t>variable</a:t>
          </a:r>
          <a:endParaRPr lang="en-US" sz="1800" dirty="0"/>
        </a:p>
      </dgm:t>
    </dgm:pt>
    <dgm:pt modelId="{1C575AC7-D822-4BEF-A9DB-00EC76AE0FA0}" type="parTrans" cxnId="{A2DDF595-3658-4329-9BE2-6935ACE9EE6B}">
      <dgm:prSet/>
      <dgm:spPr/>
      <dgm:t>
        <a:bodyPr/>
        <a:lstStyle/>
        <a:p>
          <a:endParaRPr lang="en-US"/>
        </a:p>
      </dgm:t>
    </dgm:pt>
    <dgm:pt modelId="{9A102F66-DA87-40CE-9CE0-A739997ABECC}" type="sibTrans" cxnId="{A2DDF595-3658-4329-9BE2-6935ACE9EE6B}">
      <dgm:prSet/>
      <dgm:spPr/>
      <dgm:t>
        <a:bodyPr/>
        <a:lstStyle/>
        <a:p>
          <a:endParaRPr lang="en-US"/>
        </a:p>
      </dgm:t>
    </dgm:pt>
    <dgm:pt modelId="{987A9A31-DB89-4B23-8D3B-2D62866B945E}">
      <dgm:prSet phldrT="[Text]" custT="1"/>
      <dgm:spPr/>
      <dgm:t>
        <a:bodyPr/>
        <a:lstStyle/>
        <a:p>
          <a:r>
            <a:rPr lang="en-US" sz="1800" dirty="0" smtClean="0"/>
            <a:t>Theory </a:t>
          </a:r>
          <a:endParaRPr lang="en-US" sz="1800" dirty="0"/>
        </a:p>
      </dgm:t>
    </dgm:pt>
    <dgm:pt modelId="{A42C50D6-517F-4299-AA28-B02FA2901923}" type="parTrans" cxnId="{AC2EED71-51F7-4397-B73C-FE8D94EA99DB}">
      <dgm:prSet/>
      <dgm:spPr/>
      <dgm:t>
        <a:bodyPr/>
        <a:lstStyle/>
        <a:p>
          <a:endParaRPr lang="en-US"/>
        </a:p>
      </dgm:t>
    </dgm:pt>
    <dgm:pt modelId="{40AB0E5F-A638-45CA-9941-FD2B350DEB49}" type="sibTrans" cxnId="{AC2EED71-51F7-4397-B73C-FE8D94EA99DB}">
      <dgm:prSet/>
      <dgm:spPr/>
      <dgm:t>
        <a:bodyPr/>
        <a:lstStyle/>
        <a:p>
          <a:endParaRPr lang="en-US"/>
        </a:p>
      </dgm:t>
    </dgm:pt>
    <dgm:pt modelId="{E847308E-BB4F-4BF3-9902-4502F0D6297A}">
      <dgm:prSet phldrT="[Text]" custT="1"/>
      <dgm:spPr/>
      <dgm:t>
        <a:bodyPr/>
        <a:lstStyle/>
        <a:p>
          <a:r>
            <a:rPr lang="en-US" sz="1800" dirty="0" smtClean="0"/>
            <a:t>Reality</a:t>
          </a:r>
          <a:endParaRPr lang="en-US" sz="1800" dirty="0"/>
        </a:p>
      </dgm:t>
    </dgm:pt>
    <dgm:pt modelId="{708C90AF-D371-4B27-B969-1550572D6F85}" type="parTrans" cxnId="{42DBCC00-C082-4718-94CF-B384B01C5FC5}">
      <dgm:prSet/>
      <dgm:spPr/>
      <dgm:t>
        <a:bodyPr/>
        <a:lstStyle/>
        <a:p>
          <a:endParaRPr lang="en-US"/>
        </a:p>
      </dgm:t>
    </dgm:pt>
    <dgm:pt modelId="{57FA5404-3663-4FD1-AD6D-1FB29F013C0B}" type="sibTrans" cxnId="{42DBCC00-C082-4718-94CF-B384B01C5FC5}">
      <dgm:prSet/>
      <dgm:spPr/>
      <dgm:t>
        <a:bodyPr/>
        <a:lstStyle/>
        <a:p>
          <a:endParaRPr lang="en-US"/>
        </a:p>
      </dgm:t>
    </dgm:pt>
    <dgm:pt modelId="{F68033F4-69BB-4068-8ABA-95004FCF66FE}">
      <dgm:prSet phldrT="[Text]" custT="1"/>
      <dgm:spPr/>
      <dgm:t>
        <a:bodyPr/>
        <a:lstStyle/>
        <a:p>
          <a:r>
            <a:rPr lang="en-US" sz="1800" dirty="0" smtClean="0"/>
            <a:t>Distance </a:t>
          </a:r>
          <a:r>
            <a:rPr lang="en-US" sz="1800" dirty="0" smtClean="0">
              <a:latin typeface="Franklin Gothic Medium Cond" panose="020B0606030402020204" pitchFamily="34" charset="0"/>
            </a:rPr>
            <a:t>▲</a:t>
          </a:r>
          <a:endParaRPr lang="en-US" sz="1800" dirty="0"/>
        </a:p>
      </dgm:t>
    </dgm:pt>
    <dgm:pt modelId="{50A86970-2FF8-4792-872D-08F076E5321E}" type="parTrans" cxnId="{7133F4B6-EBE5-4436-B4E9-25910AF82671}">
      <dgm:prSet/>
      <dgm:spPr/>
      <dgm:t>
        <a:bodyPr/>
        <a:lstStyle/>
        <a:p>
          <a:endParaRPr lang="en-US"/>
        </a:p>
      </dgm:t>
    </dgm:pt>
    <dgm:pt modelId="{30F6340A-F1D1-46C2-8001-753A5044C343}" type="sibTrans" cxnId="{7133F4B6-EBE5-4436-B4E9-25910AF82671}">
      <dgm:prSet/>
      <dgm:spPr/>
      <dgm:t>
        <a:bodyPr/>
        <a:lstStyle/>
        <a:p>
          <a:endParaRPr lang="en-US"/>
        </a:p>
      </dgm:t>
    </dgm:pt>
    <dgm:pt modelId="{E49160D5-AF56-4955-9B2D-F33A216FC92D}">
      <dgm:prSet phldrT="[Text]" custT="1"/>
      <dgm:spPr/>
      <dgm:t>
        <a:bodyPr/>
        <a:lstStyle/>
        <a:p>
          <a:r>
            <a:rPr lang="en-US" sz="2800" dirty="0" smtClean="0"/>
            <a:t>Trade </a:t>
          </a:r>
          <a:r>
            <a:rPr lang="en-US" sz="2800" dirty="0" smtClean="0">
              <a:latin typeface="Franklin Gothic Medium Cond" panose="020B0606030402020204" pitchFamily="34" charset="0"/>
            </a:rPr>
            <a:t>▼</a:t>
          </a:r>
          <a:endParaRPr lang="en-US" sz="2800" dirty="0"/>
        </a:p>
      </dgm:t>
    </dgm:pt>
    <dgm:pt modelId="{2F6184CD-3A91-43F7-AE5F-227F10EF9EC1}" type="parTrans" cxnId="{9CD41428-173D-4A21-9ED7-4EB0BC8D02C2}">
      <dgm:prSet/>
      <dgm:spPr/>
      <dgm:t>
        <a:bodyPr/>
        <a:lstStyle/>
        <a:p>
          <a:endParaRPr lang="en-US"/>
        </a:p>
      </dgm:t>
    </dgm:pt>
    <dgm:pt modelId="{8D64FA5F-35F7-4059-B7B8-7FE381F4D075}" type="sibTrans" cxnId="{9CD41428-173D-4A21-9ED7-4EB0BC8D02C2}">
      <dgm:prSet/>
      <dgm:spPr/>
      <dgm:t>
        <a:bodyPr/>
        <a:lstStyle/>
        <a:p>
          <a:endParaRPr lang="en-US"/>
        </a:p>
      </dgm:t>
    </dgm:pt>
    <dgm:pt modelId="{5E2E9413-70AE-46A7-A651-EC54D39A7D3E}">
      <dgm:prSet phldrT="[Text]" custT="1"/>
      <dgm:spPr/>
      <dgm:t>
        <a:bodyPr/>
        <a:lstStyle/>
        <a:p>
          <a:r>
            <a:rPr lang="en-US" sz="1800" dirty="0" smtClean="0"/>
            <a:t>“less elastic” than USA</a:t>
          </a:r>
          <a:endParaRPr lang="en-US" sz="1800" dirty="0"/>
        </a:p>
      </dgm:t>
    </dgm:pt>
    <dgm:pt modelId="{ED3ECF24-C927-4C29-9094-FD41BEC8D102}" type="parTrans" cxnId="{0329ECFA-E216-4256-AFA7-A34F0B142F2E}">
      <dgm:prSet/>
      <dgm:spPr/>
      <dgm:t>
        <a:bodyPr/>
        <a:lstStyle/>
        <a:p>
          <a:endParaRPr lang="en-US"/>
        </a:p>
      </dgm:t>
    </dgm:pt>
    <dgm:pt modelId="{8F91C94B-B66B-4D46-A37B-7CB9DF98F133}" type="sibTrans" cxnId="{0329ECFA-E216-4256-AFA7-A34F0B142F2E}">
      <dgm:prSet/>
      <dgm:spPr/>
      <dgm:t>
        <a:bodyPr/>
        <a:lstStyle/>
        <a:p>
          <a:endParaRPr lang="en-US"/>
        </a:p>
      </dgm:t>
    </dgm:pt>
    <dgm:pt modelId="{47EE72ED-6949-4820-9D6D-9D15CA8EC987}">
      <dgm:prSet phldrT="[Text]" custT="1"/>
      <dgm:spPr/>
      <dgm:t>
        <a:bodyPr/>
        <a:lstStyle/>
        <a:p>
          <a:r>
            <a:rPr lang="en-US" sz="1800" dirty="0" smtClean="0"/>
            <a:t>Language barrier  </a:t>
          </a:r>
          <a:r>
            <a:rPr lang="en-US" sz="1800" dirty="0" smtClean="0">
              <a:latin typeface="Franklin Gothic Medium Cond" panose="020B0606030402020204" pitchFamily="34" charset="0"/>
            </a:rPr>
            <a:t>▲</a:t>
          </a:r>
          <a:endParaRPr lang="en-US" sz="1800" dirty="0"/>
        </a:p>
      </dgm:t>
    </dgm:pt>
    <dgm:pt modelId="{95C918A3-E8FA-4D3B-A832-0FB1F4B2D080}" type="parTrans" cxnId="{FC2D779F-7CFD-46A1-885E-A584B50C5E64}">
      <dgm:prSet/>
      <dgm:spPr/>
      <dgm:t>
        <a:bodyPr/>
        <a:lstStyle/>
        <a:p>
          <a:endParaRPr lang="en-US"/>
        </a:p>
      </dgm:t>
    </dgm:pt>
    <dgm:pt modelId="{489A7183-8629-4A46-B2D4-450792F7C1FD}" type="sibTrans" cxnId="{FC2D779F-7CFD-46A1-885E-A584B50C5E64}">
      <dgm:prSet/>
      <dgm:spPr/>
      <dgm:t>
        <a:bodyPr/>
        <a:lstStyle/>
        <a:p>
          <a:endParaRPr lang="en-US"/>
        </a:p>
      </dgm:t>
    </dgm:pt>
    <dgm:pt modelId="{FD9D7090-3AB3-47CF-9738-3A32CEDE1332}">
      <dgm:prSet phldrT="[Text]" custT="1"/>
      <dgm:spPr/>
      <dgm:t>
        <a:bodyPr/>
        <a:lstStyle/>
        <a:p>
          <a:r>
            <a:rPr lang="en-US" sz="2800" dirty="0" smtClean="0"/>
            <a:t>Trade </a:t>
          </a:r>
          <a:r>
            <a:rPr lang="en-US" sz="2800" dirty="0" smtClean="0">
              <a:latin typeface="Franklin Gothic Medium Cond" panose="020B0606030402020204" pitchFamily="34" charset="0"/>
            </a:rPr>
            <a:t>▼</a:t>
          </a:r>
          <a:endParaRPr lang="en-US" sz="2800" dirty="0"/>
        </a:p>
      </dgm:t>
    </dgm:pt>
    <dgm:pt modelId="{83EA0ADF-33E5-461F-B54B-FBF8E543D854}" type="parTrans" cxnId="{8392FD3E-ED6D-4728-917F-7E9BDC72EAC9}">
      <dgm:prSet/>
      <dgm:spPr/>
      <dgm:t>
        <a:bodyPr/>
        <a:lstStyle/>
        <a:p>
          <a:endParaRPr lang="en-US"/>
        </a:p>
      </dgm:t>
    </dgm:pt>
    <dgm:pt modelId="{C041F9DA-499D-41B1-AA14-FC9EB61960ED}" type="sibTrans" cxnId="{8392FD3E-ED6D-4728-917F-7E9BDC72EAC9}">
      <dgm:prSet/>
      <dgm:spPr/>
      <dgm:t>
        <a:bodyPr/>
        <a:lstStyle/>
        <a:p>
          <a:endParaRPr lang="en-US"/>
        </a:p>
      </dgm:t>
    </dgm:pt>
    <dgm:pt modelId="{AC294C47-9F2C-4EB6-B120-8A1CA224FD18}">
      <dgm:prSet phldrT="[Text]" custT="1"/>
      <dgm:spPr/>
      <dgm:t>
        <a:bodyPr/>
        <a:lstStyle/>
        <a:p>
          <a:r>
            <a:rPr lang="en-US" sz="1800" dirty="0" smtClean="0"/>
            <a:t>No evidence for “arms length” trade.</a:t>
          </a:r>
          <a:endParaRPr lang="en-US" sz="1800" dirty="0"/>
        </a:p>
      </dgm:t>
    </dgm:pt>
    <dgm:pt modelId="{648DFE47-030B-450A-BDBA-A651A1C9E7FE}" type="parTrans" cxnId="{05EBDA88-7EF1-444F-A2AD-F607E1919F99}">
      <dgm:prSet/>
      <dgm:spPr/>
      <dgm:t>
        <a:bodyPr/>
        <a:lstStyle/>
        <a:p>
          <a:endParaRPr lang="en-US"/>
        </a:p>
      </dgm:t>
    </dgm:pt>
    <dgm:pt modelId="{E6D3C475-0629-426E-A68E-8B6E96591D5C}" type="sibTrans" cxnId="{05EBDA88-7EF1-444F-A2AD-F607E1919F99}">
      <dgm:prSet/>
      <dgm:spPr/>
      <dgm:t>
        <a:bodyPr/>
        <a:lstStyle/>
        <a:p>
          <a:endParaRPr lang="en-US"/>
        </a:p>
      </dgm:t>
    </dgm:pt>
    <dgm:pt modelId="{9B809CE9-365B-4782-90D6-81FCC30F03D6}">
      <dgm:prSet phldrT="[Text]" custT="1"/>
      <dgm:spPr/>
      <dgm:t>
        <a:bodyPr/>
        <a:lstStyle/>
        <a:p>
          <a:r>
            <a:rPr lang="en-US" sz="1800" dirty="0" smtClean="0"/>
            <a:t>GSDP</a:t>
          </a:r>
          <a:endParaRPr lang="en-US" sz="1800" dirty="0"/>
        </a:p>
      </dgm:t>
    </dgm:pt>
    <dgm:pt modelId="{4144721C-A280-4141-8941-37FC4D01737A}" type="parTrans" cxnId="{D755080A-F633-431E-937C-ACAF4B63A49E}">
      <dgm:prSet/>
      <dgm:spPr/>
      <dgm:t>
        <a:bodyPr/>
        <a:lstStyle/>
        <a:p>
          <a:endParaRPr lang="en-US"/>
        </a:p>
      </dgm:t>
    </dgm:pt>
    <dgm:pt modelId="{7D71ABF6-C7E7-4BC0-AC56-30B85A176857}" type="sibTrans" cxnId="{D755080A-F633-431E-937C-ACAF4B63A49E}">
      <dgm:prSet/>
      <dgm:spPr/>
      <dgm:t>
        <a:bodyPr/>
        <a:lstStyle/>
        <a:p>
          <a:endParaRPr lang="en-US"/>
        </a:p>
      </dgm:t>
    </dgm:pt>
    <dgm:pt modelId="{7389EB6D-1614-4452-AA99-85D6244CF062}">
      <dgm:prSet phldrT="[Text]"/>
      <dgm:spPr/>
      <dgm:t>
        <a:bodyPr/>
        <a:lstStyle/>
        <a:p>
          <a:r>
            <a:rPr lang="en-US" dirty="0" smtClean="0"/>
            <a:t>Rich should trade with rich</a:t>
          </a:r>
          <a:endParaRPr lang="en-US" dirty="0"/>
        </a:p>
      </dgm:t>
    </dgm:pt>
    <dgm:pt modelId="{DC3BA4A3-A7F6-4817-A1D1-0B7A6B330D25}" type="parTrans" cxnId="{F4F23B87-14DE-4224-A169-E8567A3818A1}">
      <dgm:prSet/>
      <dgm:spPr/>
      <dgm:t>
        <a:bodyPr/>
        <a:lstStyle/>
        <a:p>
          <a:endParaRPr lang="en-US"/>
        </a:p>
      </dgm:t>
    </dgm:pt>
    <dgm:pt modelId="{73D47999-59C7-4E63-B3CC-7E8DD6F0F298}" type="sibTrans" cxnId="{F4F23B87-14DE-4224-A169-E8567A3818A1}">
      <dgm:prSet/>
      <dgm:spPr/>
      <dgm:t>
        <a:bodyPr/>
        <a:lstStyle/>
        <a:p>
          <a:endParaRPr lang="en-US"/>
        </a:p>
      </dgm:t>
    </dgm:pt>
    <dgm:pt modelId="{4AA4AF6E-94DC-4A9D-9D3C-368831A8E2C2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 smtClean="0"/>
            <a:t>“less elastic” than USA</a:t>
          </a:r>
          <a:endParaRPr lang="en-US" dirty="0"/>
        </a:p>
      </dgm:t>
    </dgm:pt>
    <dgm:pt modelId="{2965FBDF-6CC7-43FA-A77F-5B88C7803FE8}" type="parTrans" cxnId="{320CFB26-D80C-4DC9-94FC-8DC7874192DB}">
      <dgm:prSet/>
      <dgm:spPr/>
      <dgm:t>
        <a:bodyPr/>
        <a:lstStyle/>
        <a:p>
          <a:endParaRPr lang="en-US"/>
        </a:p>
      </dgm:t>
    </dgm:pt>
    <dgm:pt modelId="{7911E4EF-A5B6-4725-B769-BFB263E9DEA0}" type="sibTrans" cxnId="{320CFB26-D80C-4DC9-94FC-8DC7874192DB}">
      <dgm:prSet/>
      <dgm:spPr/>
      <dgm:t>
        <a:bodyPr/>
        <a:lstStyle/>
        <a:p>
          <a:endParaRPr lang="en-US"/>
        </a:p>
      </dgm:t>
    </dgm:pt>
    <dgm:pt modelId="{B246C1F5-7ACE-4F61-968C-FDA0EA63F4E6}" type="pres">
      <dgm:prSet presAssocID="{0931F4E9-342B-4953-AA20-DDB55247D27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22CE90-1435-452C-B25B-428D6B05A767}" type="pres">
      <dgm:prSet presAssocID="{ED1A6226-8905-4CF4-B8BF-ECB26B9D8BE1}" presName="horFlow" presStyleCnt="0"/>
      <dgm:spPr/>
    </dgm:pt>
    <dgm:pt modelId="{4BA1C719-FFD7-490F-81FC-B37DAFD0883A}" type="pres">
      <dgm:prSet presAssocID="{ED1A6226-8905-4CF4-B8BF-ECB26B9D8BE1}" presName="bigChev" presStyleLbl="node1" presStyleIdx="0" presStyleCnt="4" custScaleX="114357"/>
      <dgm:spPr/>
      <dgm:t>
        <a:bodyPr/>
        <a:lstStyle/>
        <a:p>
          <a:endParaRPr lang="en-US"/>
        </a:p>
      </dgm:t>
    </dgm:pt>
    <dgm:pt modelId="{874C4E0D-24BF-4121-838C-EDE0D68E200D}" type="pres">
      <dgm:prSet presAssocID="{A42C50D6-517F-4299-AA28-B02FA2901923}" presName="parTrans" presStyleCnt="0"/>
      <dgm:spPr/>
    </dgm:pt>
    <dgm:pt modelId="{10D6ACB7-E331-406B-A70F-D6F459315981}" type="pres">
      <dgm:prSet presAssocID="{987A9A31-DB89-4B23-8D3B-2D62866B945E}" presName="node" presStyleLbl="alignAccFollowNode1" presStyleIdx="0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8B5D7-03BF-46E3-B96D-02A35AA2515F}" type="pres">
      <dgm:prSet presAssocID="{40AB0E5F-A638-45CA-9941-FD2B350DEB49}" presName="sibTrans" presStyleCnt="0"/>
      <dgm:spPr/>
    </dgm:pt>
    <dgm:pt modelId="{CD11B153-0FF8-4E15-A6C2-1D97B6DAFABE}" type="pres">
      <dgm:prSet presAssocID="{E847308E-BB4F-4BF3-9902-4502F0D6297A}" presName="node" presStyleLbl="alignAccFollowNode1" presStyleIdx="1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7BFD7-23E1-4D55-A7A8-58D215784595}" type="pres">
      <dgm:prSet presAssocID="{ED1A6226-8905-4CF4-B8BF-ECB26B9D8BE1}" presName="vSp" presStyleCnt="0"/>
      <dgm:spPr/>
    </dgm:pt>
    <dgm:pt modelId="{19B61B91-56F6-4D42-9503-E4D1D506CD6E}" type="pres">
      <dgm:prSet presAssocID="{9B809CE9-365B-4782-90D6-81FCC30F03D6}" presName="horFlow" presStyleCnt="0"/>
      <dgm:spPr/>
    </dgm:pt>
    <dgm:pt modelId="{154EE1CC-C43E-4211-86DB-5820FC91F303}" type="pres">
      <dgm:prSet presAssocID="{9B809CE9-365B-4782-90D6-81FCC30F03D6}" presName="bigChev" presStyleLbl="node1" presStyleIdx="1" presStyleCnt="4" custScaleX="114357"/>
      <dgm:spPr/>
      <dgm:t>
        <a:bodyPr/>
        <a:lstStyle/>
        <a:p>
          <a:endParaRPr lang="en-US"/>
        </a:p>
      </dgm:t>
    </dgm:pt>
    <dgm:pt modelId="{ADDC5D79-AD18-48C4-9503-5FC204746C1E}" type="pres">
      <dgm:prSet presAssocID="{DC3BA4A3-A7F6-4817-A1D1-0B7A6B330D25}" presName="parTrans" presStyleCnt="0"/>
      <dgm:spPr/>
    </dgm:pt>
    <dgm:pt modelId="{0E7A923F-CF4E-4014-9AC1-FC871A9955D1}" type="pres">
      <dgm:prSet presAssocID="{7389EB6D-1614-4452-AA99-85D6244CF062}" presName="node" presStyleLbl="alignAccFollowNode1" presStyleIdx="2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0DAA4-AA6F-4BC4-A7FA-6D93672E8878}" type="pres">
      <dgm:prSet presAssocID="{73D47999-59C7-4E63-B3CC-7E8DD6F0F298}" presName="sibTrans" presStyleCnt="0"/>
      <dgm:spPr/>
    </dgm:pt>
    <dgm:pt modelId="{9727395F-8601-4C69-9B96-1612D96D0F82}" type="pres">
      <dgm:prSet presAssocID="{4AA4AF6E-94DC-4A9D-9D3C-368831A8E2C2}" presName="node" presStyleLbl="alignAccFollowNode1" presStyleIdx="3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C7779-CFF6-40E6-98C1-39949CA77D4B}" type="pres">
      <dgm:prSet presAssocID="{9B809CE9-365B-4782-90D6-81FCC30F03D6}" presName="vSp" presStyleCnt="0"/>
      <dgm:spPr/>
    </dgm:pt>
    <dgm:pt modelId="{69E360E4-2218-4759-BED1-10A95298FDE6}" type="pres">
      <dgm:prSet presAssocID="{F68033F4-69BB-4068-8ABA-95004FCF66FE}" presName="horFlow" presStyleCnt="0"/>
      <dgm:spPr/>
    </dgm:pt>
    <dgm:pt modelId="{2546CD21-6C39-411C-AAD1-51A176839267}" type="pres">
      <dgm:prSet presAssocID="{F68033F4-69BB-4068-8ABA-95004FCF66FE}" presName="bigChev" presStyleLbl="node1" presStyleIdx="2" presStyleCnt="4" custScaleX="114357"/>
      <dgm:spPr/>
      <dgm:t>
        <a:bodyPr/>
        <a:lstStyle/>
        <a:p>
          <a:endParaRPr lang="en-US"/>
        </a:p>
      </dgm:t>
    </dgm:pt>
    <dgm:pt modelId="{82AA45CD-B849-4100-B9D4-FC79F3F32F75}" type="pres">
      <dgm:prSet presAssocID="{2F6184CD-3A91-43F7-AE5F-227F10EF9EC1}" presName="parTrans" presStyleCnt="0"/>
      <dgm:spPr/>
    </dgm:pt>
    <dgm:pt modelId="{72311F22-95A8-47B5-AE7C-C58E4148C49B}" type="pres">
      <dgm:prSet presAssocID="{E49160D5-AF56-4955-9B2D-F33A216FC92D}" presName="node" presStyleLbl="alignAccFollowNode1" presStyleIdx="4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59F4B-C8CA-4C2B-8001-E3C78438D7CC}" type="pres">
      <dgm:prSet presAssocID="{8D64FA5F-35F7-4059-B7B8-7FE381F4D075}" presName="sibTrans" presStyleCnt="0"/>
      <dgm:spPr/>
    </dgm:pt>
    <dgm:pt modelId="{B2DB99F7-624D-4ABF-8B45-A7398085331E}" type="pres">
      <dgm:prSet presAssocID="{5E2E9413-70AE-46A7-A651-EC54D39A7D3E}" presName="node" presStyleLbl="alignAccFollowNode1" presStyleIdx="5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DABA6-18CC-4C24-92CA-D1225866C770}" type="pres">
      <dgm:prSet presAssocID="{F68033F4-69BB-4068-8ABA-95004FCF66FE}" presName="vSp" presStyleCnt="0"/>
      <dgm:spPr/>
    </dgm:pt>
    <dgm:pt modelId="{4D4B9C65-D9E0-45C7-AD8B-560AB555AC43}" type="pres">
      <dgm:prSet presAssocID="{47EE72ED-6949-4820-9D6D-9D15CA8EC987}" presName="horFlow" presStyleCnt="0"/>
      <dgm:spPr/>
    </dgm:pt>
    <dgm:pt modelId="{D9B40AFB-38CE-4501-8576-C873365343F8}" type="pres">
      <dgm:prSet presAssocID="{47EE72ED-6949-4820-9D6D-9D15CA8EC987}" presName="bigChev" presStyleLbl="node1" presStyleIdx="3" presStyleCnt="4" custScaleX="114357"/>
      <dgm:spPr/>
      <dgm:t>
        <a:bodyPr/>
        <a:lstStyle/>
        <a:p>
          <a:endParaRPr lang="en-US"/>
        </a:p>
      </dgm:t>
    </dgm:pt>
    <dgm:pt modelId="{FDFAC668-9CD0-45BB-A002-3B6EA28693E6}" type="pres">
      <dgm:prSet presAssocID="{83EA0ADF-33E5-461F-B54B-FBF8E543D854}" presName="parTrans" presStyleCnt="0"/>
      <dgm:spPr/>
    </dgm:pt>
    <dgm:pt modelId="{275024B2-F94C-4C23-919E-0B75199EF731}" type="pres">
      <dgm:prSet presAssocID="{FD9D7090-3AB3-47CF-9738-3A32CEDE1332}" presName="node" presStyleLbl="alignAccFollowNode1" presStyleIdx="6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D045-6C14-432C-81F4-ACD970421C10}" type="pres">
      <dgm:prSet presAssocID="{C041F9DA-499D-41B1-AA14-FC9EB61960ED}" presName="sibTrans" presStyleCnt="0"/>
      <dgm:spPr/>
    </dgm:pt>
    <dgm:pt modelId="{26B5EA9D-9A65-4EEF-934B-3AC7D97271AC}" type="pres">
      <dgm:prSet presAssocID="{AC294C47-9F2C-4EB6-B120-8A1CA224FD18}" presName="node" presStyleLbl="alignAccFollowNode1" presStyleIdx="7" presStyleCnt="8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1339E-06B8-4886-8D70-E519FAD5EE77}" type="presOf" srcId="{7389EB6D-1614-4452-AA99-85D6244CF062}" destId="{0E7A923F-CF4E-4014-9AC1-FC871A9955D1}" srcOrd="0" destOrd="0" presId="urn:microsoft.com/office/officeart/2005/8/layout/lProcess3"/>
    <dgm:cxn modelId="{7133F4B6-EBE5-4436-B4E9-25910AF82671}" srcId="{0931F4E9-342B-4953-AA20-DDB55247D27C}" destId="{F68033F4-69BB-4068-8ABA-95004FCF66FE}" srcOrd="2" destOrd="0" parTransId="{50A86970-2FF8-4792-872D-08F076E5321E}" sibTransId="{30F6340A-F1D1-46C2-8001-753A5044C343}"/>
    <dgm:cxn modelId="{964E0460-FE6D-42F7-968A-279DA3A60F0E}" type="presOf" srcId="{FD9D7090-3AB3-47CF-9738-3A32CEDE1332}" destId="{275024B2-F94C-4C23-919E-0B75199EF731}" srcOrd="0" destOrd="0" presId="urn:microsoft.com/office/officeart/2005/8/layout/lProcess3"/>
    <dgm:cxn modelId="{A7B2AE20-BDDA-4F8D-A22B-5804D2C5E188}" type="presOf" srcId="{E49160D5-AF56-4955-9B2D-F33A216FC92D}" destId="{72311F22-95A8-47B5-AE7C-C58E4148C49B}" srcOrd="0" destOrd="0" presId="urn:microsoft.com/office/officeart/2005/8/layout/lProcess3"/>
    <dgm:cxn modelId="{42DBCC00-C082-4718-94CF-B384B01C5FC5}" srcId="{ED1A6226-8905-4CF4-B8BF-ECB26B9D8BE1}" destId="{E847308E-BB4F-4BF3-9902-4502F0D6297A}" srcOrd="1" destOrd="0" parTransId="{708C90AF-D371-4B27-B969-1550572D6F85}" sibTransId="{57FA5404-3663-4FD1-AD6D-1FB29F013C0B}"/>
    <dgm:cxn modelId="{05EBDA88-7EF1-444F-A2AD-F607E1919F99}" srcId="{47EE72ED-6949-4820-9D6D-9D15CA8EC987}" destId="{AC294C47-9F2C-4EB6-B120-8A1CA224FD18}" srcOrd="1" destOrd="0" parTransId="{648DFE47-030B-450A-BDBA-A651A1C9E7FE}" sibTransId="{E6D3C475-0629-426E-A68E-8B6E96591D5C}"/>
    <dgm:cxn modelId="{AC2EED71-51F7-4397-B73C-FE8D94EA99DB}" srcId="{ED1A6226-8905-4CF4-B8BF-ECB26B9D8BE1}" destId="{987A9A31-DB89-4B23-8D3B-2D62866B945E}" srcOrd="0" destOrd="0" parTransId="{A42C50D6-517F-4299-AA28-B02FA2901923}" sibTransId="{40AB0E5F-A638-45CA-9941-FD2B350DEB49}"/>
    <dgm:cxn modelId="{1F59AD1E-7F25-430A-9206-C1D398EB3887}" type="presOf" srcId="{F68033F4-69BB-4068-8ABA-95004FCF66FE}" destId="{2546CD21-6C39-411C-AAD1-51A176839267}" srcOrd="0" destOrd="0" presId="urn:microsoft.com/office/officeart/2005/8/layout/lProcess3"/>
    <dgm:cxn modelId="{68B9A2B7-D1F8-4D8B-905D-D1EEE8281078}" type="presOf" srcId="{4AA4AF6E-94DC-4A9D-9D3C-368831A8E2C2}" destId="{9727395F-8601-4C69-9B96-1612D96D0F82}" srcOrd="0" destOrd="0" presId="urn:microsoft.com/office/officeart/2005/8/layout/lProcess3"/>
    <dgm:cxn modelId="{AADFE3D9-DFBF-4DED-ACD9-F84B4F0BC055}" type="presOf" srcId="{E847308E-BB4F-4BF3-9902-4502F0D6297A}" destId="{CD11B153-0FF8-4E15-A6C2-1D97B6DAFABE}" srcOrd="0" destOrd="0" presId="urn:microsoft.com/office/officeart/2005/8/layout/lProcess3"/>
    <dgm:cxn modelId="{93A77BD1-4FD5-4C76-8F9E-50E923F85B2C}" type="presOf" srcId="{47EE72ED-6949-4820-9D6D-9D15CA8EC987}" destId="{D9B40AFB-38CE-4501-8576-C873365343F8}" srcOrd="0" destOrd="0" presId="urn:microsoft.com/office/officeart/2005/8/layout/lProcess3"/>
    <dgm:cxn modelId="{D755080A-F633-431E-937C-ACAF4B63A49E}" srcId="{0931F4E9-342B-4953-AA20-DDB55247D27C}" destId="{9B809CE9-365B-4782-90D6-81FCC30F03D6}" srcOrd="1" destOrd="0" parTransId="{4144721C-A280-4141-8941-37FC4D01737A}" sibTransId="{7D71ABF6-C7E7-4BC0-AC56-30B85A176857}"/>
    <dgm:cxn modelId="{1D5A2E5D-504B-484C-B089-FE22817EAA87}" type="presOf" srcId="{ED1A6226-8905-4CF4-B8BF-ECB26B9D8BE1}" destId="{4BA1C719-FFD7-490F-81FC-B37DAFD0883A}" srcOrd="0" destOrd="0" presId="urn:microsoft.com/office/officeart/2005/8/layout/lProcess3"/>
    <dgm:cxn modelId="{9CD41428-173D-4A21-9ED7-4EB0BC8D02C2}" srcId="{F68033F4-69BB-4068-8ABA-95004FCF66FE}" destId="{E49160D5-AF56-4955-9B2D-F33A216FC92D}" srcOrd="0" destOrd="0" parTransId="{2F6184CD-3A91-43F7-AE5F-227F10EF9EC1}" sibTransId="{8D64FA5F-35F7-4059-B7B8-7FE381F4D075}"/>
    <dgm:cxn modelId="{F4F23B87-14DE-4224-A169-E8567A3818A1}" srcId="{9B809CE9-365B-4782-90D6-81FCC30F03D6}" destId="{7389EB6D-1614-4452-AA99-85D6244CF062}" srcOrd="0" destOrd="0" parTransId="{DC3BA4A3-A7F6-4817-A1D1-0B7A6B330D25}" sibTransId="{73D47999-59C7-4E63-B3CC-7E8DD6F0F298}"/>
    <dgm:cxn modelId="{8392FD3E-ED6D-4728-917F-7E9BDC72EAC9}" srcId="{47EE72ED-6949-4820-9D6D-9D15CA8EC987}" destId="{FD9D7090-3AB3-47CF-9738-3A32CEDE1332}" srcOrd="0" destOrd="0" parTransId="{83EA0ADF-33E5-461F-B54B-FBF8E543D854}" sibTransId="{C041F9DA-499D-41B1-AA14-FC9EB61960ED}"/>
    <dgm:cxn modelId="{FC2D779F-7CFD-46A1-885E-A584B50C5E64}" srcId="{0931F4E9-342B-4953-AA20-DDB55247D27C}" destId="{47EE72ED-6949-4820-9D6D-9D15CA8EC987}" srcOrd="3" destOrd="0" parTransId="{95C918A3-E8FA-4D3B-A832-0FB1F4B2D080}" sibTransId="{489A7183-8629-4A46-B2D4-450792F7C1FD}"/>
    <dgm:cxn modelId="{4A4F9C1A-28B1-4822-B04F-7D2882B4AD15}" type="presOf" srcId="{AC294C47-9F2C-4EB6-B120-8A1CA224FD18}" destId="{26B5EA9D-9A65-4EEF-934B-3AC7D97271AC}" srcOrd="0" destOrd="0" presId="urn:microsoft.com/office/officeart/2005/8/layout/lProcess3"/>
    <dgm:cxn modelId="{0329ECFA-E216-4256-AFA7-A34F0B142F2E}" srcId="{F68033F4-69BB-4068-8ABA-95004FCF66FE}" destId="{5E2E9413-70AE-46A7-A651-EC54D39A7D3E}" srcOrd="1" destOrd="0" parTransId="{ED3ECF24-C927-4C29-9094-FD41BEC8D102}" sibTransId="{8F91C94B-B66B-4D46-A37B-7CB9DF98F133}"/>
    <dgm:cxn modelId="{C790C17F-230E-484B-B6FA-18CC8D80C727}" type="presOf" srcId="{5E2E9413-70AE-46A7-A651-EC54D39A7D3E}" destId="{B2DB99F7-624D-4ABF-8B45-A7398085331E}" srcOrd="0" destOrd="0" presId="urn:microsoft.com/office/officeart/2005/8/layout/lProcess3"/>
    <dgm:cxn modelId="{8348F556-1853-4B00-BFA3-AA1A3EDBB29A}" type="presOf" srcId="{987A9A31-DB89-4B23-8D3B-2D62866B945E}" destId="{10D6ACB7-E331-406B-A70F-D6F459315981}" srcOrd="0" destOrd="0" presId="urn:microsoft.com/office/officeart/2005/8/layout/lProcess3"/>
    <dgm:cxn modelId="{320CFB26-D80C-4DC9-94FC-8DC7874192DB}" srcId="{9B809CE9-365B-4782-90D6-81FCC30F03D6}" destId="{4AA4AF6E-94DC-4A9D-9D3C-368831A8E2C2}" srcOrd="1" destOrd="0" parTransId="{2965FBDF-6CC7-43FA-A77F-5B88C7803FE8}" sibTransId="{7911E4EF-A5B6-4725-B769-BFB263E9DEA0}"/>
    <dgm:cxn modelId="{8F11038E-9C13-404B-AA24-1B57DC1CF107}" type="presOf" srcId="{0931F4E9-342B-4953-AA20-DDB55247D27C}" destId="{B246C1F5-7ACE-4F61-968C-FDA0EA63F4E6}" srcOrd="0" destOrd="0" presId="urn:microsoft.com/office/officeart/2005/8/layout/lProcess3"/>
    <dgm:cxn modelId="{97A9FA16-12F3-449D-80FC-C942B6450F74}" type="presOf" srcId="{9B809CE9-365B-4782-90D6-81FCC30F03D6}" destId="{154EE1CC-C43E-4211-86DB-5820FC91F303}" srcOrd="0" destOrd="0" presId="urn:microsoft.com/office/officeart/2005/8/layout/lProcess3"/>
    <dgm:cxn modelId="{A2DDF595-3658-4329-9BE2-6935ACE9EE6B}" srcId="{0931F4E9-342B-4953-AA20-DDB55247D27C}" destId="{ED1A6226-8905-4CF4-B8BF-ECB26B9D8BE1}" srcOrd="0" destOrd="0" parTransId="{1C575AC7-D822-4BEF-A9DB-00EC76AE0FA0}" sibTransId="{9A102F66-DA87-40CE-9CE0-A739997ABECC}"/>
    <dgm:cxn modelId="{6C52F88E-2925-4CD0-884B-CA5FE51448D6}" type="presParOf" srcId="{B246C1F5-7ACE-4F61-968C-FDA0EA63F4E6}" destId="{8922CE90-1435-452C-B25B-428D6B05A767}" srcOrd="0" destOrd="0" presId="urn:microsoft.com/office/officeart/2005/8/layout/lProcess3"/>
    <dgm:cxn modelId="{AEB88D3A-1AC2-4969-AD4E-FC18EBA24B6B}" type="presParOf" srcId="{8922CE90-1435-452C-B25B-428D6B05A767}" destId="{4BA1C719-FFD7-490F-81FC-B37DAFD0883A}" srcOrd="0" destOrd="0" presId="urn:microsoft.com/office/officeart/2005/8/layout/lProcess3"/>
    <dgm:cxn modelId="{FC99D767-52A8-464E-AF7E-E3DAE9B32007}" type="presParOf" srcId="{8922CE90-1435-452C-B25B-428D6B05A767}" destId="{874C4E0D-24BF-4121-838C-EDE0D68E200D}" srcOrd="1" destOrd="0" presId="urn:microsoft.com/office/officeart/2005/8/layout/lProcess3"/>
    <dgm:cxn modelId="{7FA329A5-5039-479E-AFFF-7314F6089704}" type="presParOf" srcId="{8922CE90-1435-452C-B25B-428D6B05A767}" destId="{10D6ACB7-E331-406B-A70F-D6F459315981}" srcOrd="2" destOrd="0" presId="urn:microsoft.com/office/officeart/2005/8/layout/lProcess3"/>
    <dgm:cxn modelId="{E4BAD5FE-10B3-4884-B597-D85360B9D836}" type="presParOf" srcId="{8922CE90-1435-452C-B25B-428D6B05A767}" destId="{A358B5D7-03BF-46E3-B96D-02A35AA2515F}" srcOrd="3" destOrd="0" presId="urn:microsoft.com/office/officeart/2005/8/layout/lProcess3"/>
    <dgm:cxn modelId="{0BDE8BB2-F7CC-4ED5-86C9-88AFC8AC936E}" type="presParOf" srcId="{8922CE90-1435-452C-B25B-428D6B05A767}" destId="{CD11B153-0FF8-4E15-A6C2-1D97B6DAFABE}" srcOrd="4" destOrd="0" presId="urn:microsoft.com/office/officeart/2005/8/layout/lProcess3"/>
    <dgm:cxn modelId="{57B90288-276B-4A5D-996D-34EEC7EC766D}" type="presParOf" srcId="{B246C1F5-7ACE-4F61-968C-FDA0EA63F4E6}" destId="{44E7BFD7-23E1-4D55-A7A8-58D215784595}" srcOrd="1" destOrd="0" presId="urn:microsoft.com/office/officeart/2005/8/layout/lProcess3"/>
    <dgm:cxn modelId="{ADEADB8A-55C5-4D02-803A-52F276B8C9C8}" type="presParOf" srcId="{B246C1F5-7ACE-4F61-968C-FDA0EA63F4E6}" destId="{19B61B91-56F6-4D42-9503-E4D1D506CD6E}" srcOrd="2" destOrd="0" presId="urn:microsoft.com/office/officeart/2005/8/layout/lProcess3"/>
    <dgm:cxn modelId="{BB3E2126-ABF2-48EC-8BC0-5475A9C0D260}" type="presParOf" srcId="{19B61B91-56F6-4D42-9503-E4D1D506CD6E}" destId="{154EE1CC-C43E-4211-86DB-5820FC91F303}" srcOrd="0" destOrd="0" presId="urn:microsoft.com/office/officeart/2005/8/layout/lProcess3"/>
    <dgm:cxn modelId="{F32BA345-612A-4306-8D30-1EA3CBA90C76}" type="presParOf" srcId="{19B61B91-56F6-4D42-9503-E4D1D506CD6E}" destId="{ADDC5D79-AD18-48C4-9503-5FC204746C1E}" srcOrd="1" destOrd="0" presId="urn:microsoft.com/office/officeart/2005/8/layout/lProcess3"/>
    <dgm:cxn modelId="{8EDEEF6A-4A3D-4D68-ACE1-79FFC7CB97B6}" type="presParOf" srcId="{19B61B91-56F6-4D42-9503-E4D1D506CD6E}" destId="{0E7A923F-CF4E-4014-9AC1-FC871A9955D1}" srcOrd="2" destOrd="0" presId="urn:microsoft.com/office/officeart/2005/8/layout/lProcess3"/>
    <dgm:cxn modelId="{29F1B1CA-4137-4BFC-B9A0-FA0665F5D95D}" type="presParOf" srcId="{19B61B91-56F6-4D42-9503-E4D1D506CD6E}" destId="{2A00DAA4-AA6F-4BC4-A7FA-6D93672E8878}" srcOrd="3" destOrd="0" presId="urn:microsoft.com/office/officeart/2005/8/layout/lProcess3"/>
    <dgm:cxn modelId="{A9F698AE-0889-47F3-BA82-F8A0F08AB8BD}" type="presParOf" srcId="{19B61B91-56F6-4D42-9503-E4D1D506CD6E}" destId="{9727395F-8601-4C69-9B96-1612D96D0F82}" srcOrd="4" destOrd="0" presId="urn:microsoft.com/office/officeart/2005/8/layout/lProcess3"/>
    <dgm:cxn modelId="{9BF3D296-BC2F-4E72-AD78-6F87AAE73808}" type="presParOf" srcId="{B246C1F5-7ACE-4F61-968C-FDA0EA63F4E6}" destId="{C4EC7779-CFF6-40E6-98C1-39949CA77D4B}" srcOrd="3" destOrd="0" presId="urn:microsoft.com/office/officeart/2005/8/layout/lProcess3"/>
    <dgm:cxn modelId="{EB8E17CF-21DA-4508-94CD-4935107C9A4C}" type="presParOf" srcId="{B246C1F5-7ACE-4F61-968C-FDA0EA63F4E6}" destId="{69E360E4-2218-4759-BED1-10A95298FDE6}" srcOrd="4" destOrd="0" presId="urn:microsoft.com/office/officeart/2005/8/layout/lProcess3"/>
    <dgm:cxn modelId="{A46F2CCB-A5AE-404C-90BD-470E56025528}" type="presParOf" srcId="{69E360E4-2218-4759-BED1-10A95298FDE6}" destId="{2546CD21-6C39-411C-AAD1-51A176839267}" srcOrd="0" destOrd="0" presId="urn:microsoft.com/office/officeart/2005/8/layout/lProcess3"/>
    <dgm:cxn modelId="{86865AFC-A251-4481-A964-28EB3B0DE404}" type="presParOf" srcId="{69E360E4-2218-4759-BED1-10A95298FDE6}" destId="{82AA45CD-B849-4100-B9D4-FC79F3F32F75}" srcOrd="1" destOrd="0" presId="urn:microsoft.com/office/officeart/2005/8/layout/lProcess3"/>
    <dgm:cxn modelId="{253C7CC5-BFC8-48F0-9B44-98C1015E52F4}" type="presParOf" srcId="{69E360E4-2218-4759-BED1-10A95298FDE6}" destId="{72311F22-95A8-47B5-AE7C-C58E4148C49B}" srcOrd="2" destOrd="0" presId="urn:microsoft.com/office/officeart/2005/8/layout/lProcess3"/>
    <dgm:cxn modelId="{240A26A7-D76B-42B7-8660-E5C2A43DECA5}" type="presParOf" srcId="{69E360E4-2218-4759-BED1-10A95298FDE6}" destId="{45859F4B-C8CA-4C2B-8001-E3C78438D7CC}" srcOrd="3" destOrd="0" presId="urn:microsoft.com/office/officeart/2005/8/layout/lProcess3"/>
    <dgm:cxn modelId="{AA7EE31A-9B28-435C-B9D0-90BF09AD9049}" type="presParOf" srcId="{69E360E4-2218-4759-BED1-10A95298FDE6}" destId="{B2DB99F7-624D-4ABF-8B45-A7398085331E}" srcOrd="4" destOrd="0" presId="urn:microsoft.com/office/officeart/2005/8/layout/lProcess3"/>
    <dgm:cxn modelId="{03F4A289-F04F-4F1B-9E8E-E315B0A82990}" type="presParOf" srcId="{B246C1F5-7ACE-4F61-968C-FDA0EA63F4E6}" destId="{8DDDABA6-18CC-4C24-92CA-D1225866C770}" srcOrd="5" destOrd="0" presId="urn:microsoft.com/office/officeart/2005/8/layout/lProcess3"/>
    <dgm:cxn modelId="{14204F4A-25DA-4367-9E2E-581F7CB2321D}" type="presParOf" srcId="{B246C1F5-7ACE-4F61-968C-FDA0EA63F4E6}" destId="{4D4B9C65-D9E0-45C7-AD8B-560AB555AC43}" srcOrd="6" destOrd="0" presId="urn:microsoft.com/office/officeart/2005/8/layout/lProcess3"/>
    <dgm:cxn modelId="{8774B4EF-CA2E-42EF-948C-9AB2ED98A192}" type="presParOf" srcId="{4D4B9C65-D9E0-45C7-AD8B-560AB555AC43}" destId="{D9B40AFB-38CE-4501-8576-C873365343F8}" srcOrd="0" destOrd="0" presId="urn:microsoft.com/office/officeart/2005/8/layout/lProcess3"/>
    <dgm:cxn modelId="{75D728BF-FAAB-48D5-A107-A5418D22A793}" type="presParOf" srcId="{4D4B9C65-D9E0-45C7-AD8B-560AB555AC43}" destId="{FDFAC668-9CD0-45BB-A002-3B6EA28693E6}" srcOrd="1" destOrd="0" presId="urn:microsoft.com/office/officeart/2005/8/layout/lProcess3"/>
    <dgm:cxn modelId="{B41721B9-2B9D-4E19-BB6A-8AF252358F91}" type="presParOf" srcId="{4D4B9C65-D9E0-45C7-AD8B-560AB555AC43}" destId="{275024B2-F94C-4C23-919E-0B75199EF731}" srcOrd="2" destOrd="0" presId="urn:microsoft.com/office/officeart/2005/8/layout/lProcess3"/>
    <dgm:cxn modelId="{D53DD77C-6790-4B83-B3B7-257611BE8CED}" type="presParOf" srcId="{4D4B9C65-D9E0-45C7-AD8B-560AB555AC43}" destId="{B2F0D045-6C14-432C-81F4-ACD970421C10}" srcOrd="3" destOrd="0" presId="urn:microsoft.com/office/officeart/2005/8/layout/lProcess3"/>
    <dgm:cxn modelId="{9DD35153-78AE-47DE-BF5A-1E0607C6B666}" type="presParOf" srcId="{4D4B9C65-D9E0-45C7-AD8B-560AB555AC43}" destId="{26B5EA9D-9A65-4EEF-934B-3AC7D97271AC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31F4E9-342B-4953-AA20-DDB55247D27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1A6226-8905-4CF4-B8BF-ECB26B9D8BE1}">
      <dgm:prSet phldrT="[Text]" custT="1"/>
      <dgm:spPr/>
      <dgm:t>
        <a:bodyPr/>
        <a:lstStyle/>
        <a:p>
          <a:r>
            <a:rPr lang="en-US" sz="1800" dirty="0" smtClean="0"/>
            <a:t>variable</a:t>
          </a:r>
          <a:endParaRPr lang="en-US" sz="1800" dirty="0"/>
        </a:p>
      </dgm:t>
    </dgm:pt>
    <dgm:pt modelId="{1C575AC7-D822-4BEF-A9DB-00EC76AE0FA0}" type="parTrans" cxnId="{A2DDF595-3658-4329-9BE2-6935ACE9EE6B}">
      <dgm:prSet/>
      <dgm:spPr/>
      <dgm:t>
        <a:bodyPr/>
        <a:lstStyle/>
        <a:p>
          <a:endParaRPr lang="en-US"/>
        </a:p>
      </dgm:t>
    </dgm:pt>
    <dgm:pt modelId="{9A102F66-DA87-40CE-9CE0-A739997ABECC}" type="sibTrans" cxnId="{A2DDF595-3658-4329-9BE2-6935ACE9EE6B}">
      <dgm:prSet/>
      <dgm:spPr/>
      <dgm:t>
        <a:bodyPr/>
        <a:lstStyle/>
        <a:p>
          <a:endParaRPr lang="en-US"/>
        </a:p>
      </dgm:t>
    </dgm:pt>
    <dgm:pt modelId="{987A9A31-DB89-4B23-8D3B-2D62866B945E}">
      <dgm:prSet phldrT="[Text]" custT="1"/>
      <dgm:spPr/>
      <dgm:t>
        <a:bodyPr/>
        <a:lstStyle/>
        <a:p>
          <a:r>
            <a:rPr lang="en-US" sz="1800" dirty="0" smtClean="0"/>
            <a:t>Theory </a:t>
          </a:r>
          <a:endParaRPr lang="en-US" sz="1800" dirty="0"/>
        </a:p>
      </dgm:t>
    </dgm:pt>
    <dgm:pt modelId="{A42C50D6-517F-4299-AA28-B02FA2901923}" type="parTrans" cxnId="{AC2EED71-51F7-4397-B73C-FE8D94EA99DB}">
      <dgm:prSet/>
      <dgm:spPr/>
      <dgm:t>
        <a:bodyPr/>
        <a:lstStyle/>
        <a:p>
          <a:endParaRPr lang="en-US"/>
        </a:p>
      </dgm:t>
    </dgm:pt>
    <dgm:pt modelId="{40AB0E5F-A638-45CA-9941-FD2B350DEB49}" type="sibTrans" cxnId="{AC2EED71-51F7-4397-B73C-FE8D94EA99DB}">
      <dgm:prSet/>
      <dgm:spPr/>
      <dgm:t>
        <a:bodyPr/>
        <a:lstStyle/>
        <a:p>
          <a:endParaRPr lang="en-US"/>
        </a:p>
      </dgm:t>
    </dgm:pt>
    <dgm:pt modelId="{E847308E-BB4F-4BF3-9902-4502F0D6297A}">
      <dgm:prSet phldrT="[Text]" custT="1"/>
      <dgm:spPr/>
      <dgm:t>
        <a:bodyPr/>
        <a:lstStyle/>
        <a:p>
          <a:r>
            <a:rPr lang="en-US" sz="1800" dirty="0" smtClean="0"/>
            <a:t>Reality</a:t>
          </a:r>
          <a:endParaRPr lang="en-US" sz="1800" dirty="0"/>
        </a:p>
      </dgm:t>
    </dgm:pt>
    <dgm:pt modelId="{708C90AF-D371-4B27-B969-1550572D6F85}" type="parTrans" cxnId="{42DBCC00-C082-4718-94CF-B384B01C5FC5}">
      <dgm:prSet/>
      <dgm:spPr/>
      <dgm:t>
        <a:bodyPr/>
        <a:lstStyle/>
        <a:p>
          <a:endParaRPr lang="en-US"/>
        </a:p>
      </dgm:t>
    </dgm:pt>
    <dgm:pt modelId="{57FA5404-3663-4FD1-AD6D-1FB29F013C0B}" type="sibTrans" cxnId="{42DBCC00-C082-4718-94CF-B384B01C5FC5}">
      <dgm:prSet/>
      <dgm:spPr/>
      <dgm:t>
        <a:bodyPr/>
        <a:lstStyle/>
        <a:p>
          <a:endParaRPr lang="en-US"/>
        </a:p>
      </dgm:t>
    </dgm:pt>
    <dgm:pt modelId="{F68033F4-69BB-4068-8ABA-95004FCF66FE}">
      <dgm:prSet phldrT="[Text]" custT="1"/>
      <dgm:spPr/>
      <dgm:t>
        <a:bodyPr/>
        <a:lstStyle/>
        <a:p>
          <a:r>
            <a:rPr lang="en-US" sz="1800" dirty="0" smtClean="0"/>
            <a:t>Distance </a:t>
          </a:r>
          <a:r>
            <a:rPr lang="en-US" sz="1800" dirty="0" smtClean="0">
              <a:latin typeface="Franklin Gothic Medium Cond" panose="020B0606030402020204" pitchFamily="34" charset="0"/>
            </a:rPr>
            <a:t>▲</a:t>
          </a:r>
          <a:endParaRPr lang="en-US" sz="1800" dirty="0"/>
        </a:p>
      </dgm:t>
    </dgm:pt>
    <dgm:pt modelId="{50A86970-2FF8-4792-872D-08F076E5321E}" type="parTrans" cxnId="{7133F4B6-EBE5-4436-B4E9-25910AF82671}">
      <dgm:prSet/>
      <dgm:spPr/>
      <dgm:t>
        <a:bodyPr/>
        <a:lstStyle/>
        <a:p>
          <a:endParaRPr lang="en-US"/>
        </a:p>
      </dgm:t>
    </dgm:pt>
    <dgm:pt modelId="{30F6340A-F1D1-46C2-8001-753A5044C343}" type="sibTrans" cxnId="{7133F4B6-EBE5-4436-B4E9-25910AF82671}">
      <dgm:prSet/>
      <dgm:spPr/>
      <dgm:t>
        <a:bodyPr/>
        <a:lstStyle/>
        <a:p>
          <a:endParaRPr lang="en-US"/>
        </a:p>
      </dgm:t>
    </dgm:pt>
    <dgm:pt modelId="{E49160D5-AF56-4955-9B2D-F33A216FC92D}">
      <dgm:prSet phldrT="[Text]" custT="1"/>
      <dgm:spPr/>
      <dgm:t>
        <a:bodyPr/>
        <a:lstStyle/>
        <a:p>
          <a:r>
            <a:rPr lang="en-US" sz="1800" dirty="0" smtClean="0"/>
            <a:t>Trade </a:t>
          </a:r>
          <a:r>
            <a:rPr lang="en-US" sz="1800" dirty="0" smtClean="0">
              <a:latin typeface="Franklin Gothic Medium Cond" panose="020B0606030402020204" pitchFamily="34" charset="0"/>
            </a:rPr>
            <a:t>▼</a:t>
          </a:r>
          <a:endParaRPr lang="en-US" sz="1800" dirty="0"/>
        </a:p>
      </dgm:t>
    </dgm:pt>
    <dgm:pt modelId="{2F6184CD-3A91-43F7-AE5F-227F10EF9EC1}" type="parTrans" cxnId="{9CD41428-173D-4A21-9ED7-4EB0BC8D02C2}">
      <dgm:prSet/>
      <dgm:spPr/>
      <dgm:t>
        <a:bodyPr/>
        <a:lstStyle/>
        <a:p>
          <a:endParaRPr lang="en-US"/>
        </a:p>
      </dgm:t>
    </dgm:pt>
    <dgm:pt modelId="{8D64FA5F-35F7-4059-B7B8-7FE381F4D075}" type="sibTrans" cxnId="{9CD41428-173D-4A21-9ED7-4EB0BC8D02C2}">
      <dgm:prSet/>
      <dgm:spPr/>
      <dgm:t>
        <a:bodyPr/>
        <a:lstStyle/>
        <a:p>
          <a:endParaRPr lang="en-US"/>
        </a:p>
      </dgm:t>
    </dgm:pt>
    <dgm:pt modelId="{5E2E9413-70AE-46A7-A651-EC54D39A7D3E}">
      <dgm:prSet phldrT="[Text]" custT="1"/>
      <dgm:spPr/>
      <dgm:t>
        <a:bodyPr/>
        <a:lstStyle/>
        <a:p>
          <a:r>
            <a:rPr lang="en-US" sz="1800" dirty="0" smtClean="0"/>
            <a:t>“less elastic” than USA</a:t>
          </a:r>
          <a:endParaRPr lang="en-US" sz="1800" dirty="0"/>
        </a:p>
      </dgm:t>
    </dgm:pt>
    <dgm:pt modelId="{ED3ECF24-C927-4C29-9094-FD41BEC8D102}" type="parTrans" cxnId="{0329ECFA-E216-4256-AFA7-A34F0B142F2E}">
      <dgm:prSet/>
      <dgm:spPr/>
      <dgm:t>
        <a:bodyPr/>
        <a:lstStyle/>
        <a:p>
          <a:endParaRPr lang="en-US"/>
        </a:p>
      </dgm:t>
    </dgm:pt>
    <dgm:pt modelId="{8F91C94B-B66B-4D46-A37B-7CB9DF98F133}" type="sibTrans" cxnId="{0329ECFA-E216-4256-AFA7-A34F0B142F2E}">
      <dgm:prSet/>
      <dgm:spPr/>
      <dgm:t>
        <a:bodyPr/>
        <a:lstStyle/>
        <a:p>
          <a:endParaRPr lang="en-US"/>
        </a:p>
      </dgm:t>
    </dgm:pt>
    <dgm:pt modelId="{9B809CE9-365B-4782-90D6-81FCC30F03D6}">
      <dgm:prSet phldrT="[Text]" custT="1"/>
      <dgm:spPr/>
      <dgm:t>
        <a:bodyPr/>
        <a:lstStyle/>
        <a:p>
          <a:r>
            <a:rPr lang="en-US" sz="1800" dirty="0" smtClean="0"/>
            <a:t>GSDP</a:t>
          </a:r>
          <a:endParaRPr lang="en-US" sz="1800" dirty="0"/>
        </a:p>
      </dgm:t>
    </dgm:pt>
    <dgm:pt modelId="{4144721C-A280-4141-8941-37FC4D01737A}" type="parTrans" cxnId="{D755080A-F633-431E-937C-ACAF4B63A49E}">
      <dgm:prSet/>
      <dgm:spPr/>
      <dgm:t>
        <a:bodyPr/>
        <a:lstStyle/>
        <a:p>
          <a:endParaRPr lang="en-US"/>
        </a:p>
      </dgm:t>
    </dgm:pt>
    <dgm:pt modelId="{7D71ABF6-C7E7-4BC0-AC56-30B85A176857}" type="sibTrans" cxnId="{D755080A-F633-431E-937C-ACAF4B63A49E}">
      <dgm:prSet/>
      <dgm:spPr/>
      <dgm:t>
        <a:bodyPr/>
        <a:lstStyle/>
        <a:p>
          <a:endParaRPr lang="en-US"/>
        </a:p>
      </dgm:t>
    </dgm:pt>
    <dgm:pt modelId="{7389EB6D-1614-4452-AA99-85D6244CF062}">
      <dgm:prSet phldrT="[Text]"/>
      <dgm:spPr/>
      <dgm:t>
        <a:bodyPr/>
        <a:lstStyle/>
        <a:p>
          <a:r>
            <a:rPr lang="en-US" dirty="0" smtClean="0"/>
            <a:t>Rich should trade with rich</a:t>
          </a:r>
          <a:endParaRPr lang="en-US" dirty="0"/>
        </a:p>
      </dgm:t>
    </dgm:pt>
    <dgm:pt modelId="{DC3BA4A3-A7F6-4817-A1D1-0B7A6B330D25}" type="parTrans" cxnId="{F4F23B87-14DE-4224-A169-E8567A3818A1}">
      <dgm:prSet/>
      <dgm:spPr/>
      <dgm:t>
        <a:bodyPr/>
        <a:lstStyle/>
        <a:p>
          <a:endParaRPr lang="en-US"/>
        </a:p>
      </dgm:t>
    </dgm:pt>
    <dgm:pt modelId="{73D47999-59C7-4E63-B3CC-7E8DD6F0F298}" type="sibTrans" cxnId="{F4F23B87-14DE-4224-A169-E8567A3818A1}">
      <dgm:prSet/>
      <dgm:spPr/>
      <dgm:t>
        <a:bodyPr/>
        <a:lstStyle/>
        <a:p>
          <a:endParaRPr lang="en-US"/>
        </a:p>
      </dgm:t>
    </dgm:pt>
    <dgm:pt modelId="{4AA4AF6E-94DC-4A9D-9D3C-368831A8E2C2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 smtClean="0"/>
            <a:t>“less elastic” than USA</a:t>
          </a:r>
          <a:endParaRPr lang="en-US" dirty="0"/>
        </a:p>
      </dgm:t>
    </dgm:pt>
    <dgm:pt modelId="{2965FBDF-6CC7-43FA-A77F-5B88C7803FE8}" type="parTrans" cxnId="{320CFB26-D80C-4DC9-94FC-8DC7874192DB}">
      <dgm:prSet/>
      <dgm:spPr/>
      <dgm:t>
        <a:bodyPr/>
        <a:lstStyle/>
        <a:p>
          <a:endParaRPr lang="en-US"/>
        </a:p>
      </dgm:t>
    </dgm:pt>
    <dgm:pt modelId="{7911E4EF-A5B6-4725-B769-BFB263E9DEA0}" type="sibTrans" cxnId="{320CFB26-D80C-4DC9-94FC-8DC7874192DB}">
      <dgm:prSet/>
      <dgm:spPr/>
      <dgm:t>
        <a:bodyPr/>
        <a:lstStyle/>
        <a:p>
          <a:endParaRPr lang="en-US"/>
        </a:p>
      </dgm:t>
    </dgm:pt>
    <dgm:pt modelId="{B246C1F5-7ACE-4F61-968C-FDA0EA63F4E6}" type="pres">
      <dgm:prSet presAssocID="{0931F4E9-342B-4953-AA20-DDB55247D27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22CE90-1435-452C-B25B-428D6B05A767}" type="pres">
      <dgm:prSet presAssocID="{ED1A6226-8905-4CF4-B8BF-ECB26B9D8BE1}" presName="horFlow" presStyleCnt="0"/>
      <dgm:spPr/>
    </dgm:pt>
    <dgm:pt modelId="{4BA1C719-FFD7-490F-81FC-B37DAFD0883A}" type="pres">
      <dgm:prSet presAssocID="{ED1A6226-8905-4CF4-B8BF-ECB26B9D8BE1}" presName="bigChev" presStyleLbl="node1" presStyleIdx="0" presStyleCnt="3" custScaleX="114357" custScaleY="63321"/>
      <dgm:spPr/>
      <dgm:t>
        <a:bodyPr/>
        <a:lstStyle/>
        <a:p>
          <a:endParaRPr lang="en-US"/>
        </a:p>
      </dgm:t>
    </dgm:pt>
    <dgm:pt modelId="{874C4E0D-24BF-4121-838C-EDE0D68E200D}" type="pres">
      <dgm:prSet presAssocID="{A42C50D6-517F-4299-AA28-B02FA2901923}" presName="parTrans" presStyleCnt="0"/>
      <dgm:spPr/>
    </dgm:pt>
    <dgm:pt modelId="{10D6ACB7-E331-406B-A70F-D6F459315981}" type="pres">
      <dgm:prSet presAssocID="{987A9A31-DB89-4B23-8D3B-2D62866B945E}" presName="node" presStyleLbl="alignAccFollowNode1" presStyleIdx="0" presStyleCnt="6" custScaleX="114357" custScaleY="63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8B5D7-03BF-46E3-B96D-02A35AA2515F}" type="pres">
      <dgm:prSet presAssocID="{40AB0E5F-A638-45CA-9941-FD2B350DEB49}" presName="sibTrans" presStyleCnt="0"/>
      <dgm:spPr/>
    </dgm:pt>
    <dgm:pt modelId="{CD11B153-0FF8-4E15-A6C2-1D97B6DAFABE}" type="pres">
      <dgm:prSet presAssocID="{E847308E-BB4F-4BF3-9902-4502F0D6297A}" presName="node" presStyleLbl="alignAccFollowNode1" presStyleIdx="1" presStyleCnt="6" custScaleX="114357" custScaleY="63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7BFD7-23E1-4D55-A7A8-58D215784595}" type="pres">
      <dgm:prSet presAssocID="{ED1A6226-8905-4CF4-B8BF-ECB26B9D8BE1}" presName="vSp" presStyleCnt="0"/>
      <dgm:spPr/>
    </dgm:pt>
    <dgm:pt modelId="{19B61B91-56F6-4D42-9503-E4D1D506CD6E}" type="pres">
      <dgm:prSet presAssocID="{9B809CE9-365B-4782-90D6-81FCC30F03D6}" presName="horFlow" presStyleCnt="0"/>
      <dgm:spPr/>
    </dgm:pt>
    <dgm:pt modelId="{154EE1CC-C43E-4211-86DB-5820FC91F303}" type="pres">
      <dgm:prSet presAssocID="{9B809CE9-365B-4782-90D6-81FCC30F03D6}" presName="bigChev" presStyleLbl="node1" presStyleIdx="1" presStyleCnt="3" custScaleX="114357"/>
      <dgm:spPr/>
      <dgm:t>
        <a:bodyPr/>
        <a:lstStyle/>
        <a:p>
          <a:endParaRPr lang="en-US"/>
        </a:p>
      </dgm:t>
    </dgm:pt>
    <dgm:pt modelId="{ADDC5D79-AD18-48C4-9503-5FC204746C1E}" type="pres">
      <dgm:prSet presAssocID="{DC3BA4A3-A7F6-4817-A1D1-0B7A6B330D25}" presName="parTrans" presStyleCnt="0"/>
      <dgm:spPr/>
    </dgm:pt>
    <dgm:pt modelId="{0E7A923F-CF4E-4014-9AC1-FC871A9955D1}" type="pres">
      <dgm:prSet presAssocID="{7389EB6D-1614-4452-AA99-85D6244CF062}" presName="node" presStyleLbl="alignAccFollowNode1" presStyleIdx="2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0DAA4-AA6F-4BC4-A7FA-6D93672E8878}" type="pres">
      <dgm:prSet presAssocID="{73D47999-59C7-4E63-B3CC-7E8DD6F0F298}" presName="sibTrans" presStyleCnt="0"/>
      <dgm:spPr/>
    </dgm:pt>
    <dgm:pt modelId="{9727395F-8601-4C69-9B96-1612D96D0F82}" type="pres">
      <dgm:prSet presAssocID="{4AA4AF6E-94DC-4A9D-9D3C-368831A8E2C2}" presName="node" presStyleLbl="alignAccFollowNode1" presStyleIdx="3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C7779-CFF6-40E6-98C1-39949CA77D4B}" type="pres">
      <dgm:prSet presAssocID="{9B809CE9-365B-4782-90D6-81FCC30F03D6}" presName="vSp" presStyleCnt="0"/>
      <dgm:spPr/>
    </dgm:pt>
    <dgm:pt modelId="{69E360E4-2218-4759-BED1-10A95298FDE6}" type="pres">
      <dgm:prSet presAssocID="{F68033F4-69BB-4068-8ABA-95004FCF66FE}" presName="horFlow" presStyleCnt="0"/>
      <dgm:spPr/>
    </dgm:pt>
    <dgm:pt modelId="{2546CD21-6C39-411C-AAD1-51A176839267}" type="pres">
      <dgm:prSet presAssocID="{F68033F4-69BB-4068-8ABA-95004FCF66FE}" presName="bigChev" presStyleLbl="node1" presStyleIdx="2" presStyleCnt="3" custScaleX="114357"/>
      <dgm:spPr/>
      <dgm:t>
        <a:bodyPr/>
        <a:lstStyle/>
        <a:p>
          <a:endParaRPr lang="en-US"/>
        </a:p>
      </dgm:t>
    </dgm:pt>
    <dgm:pt modelId="{82AA45CD-B849-4100-B9D4-FC79F3F32F75}" type="pres">
      <dgm:prSet presAssocID="{2F6184CD-3A91-43F7-AE5F-227F10EF9EC1}" presName="parTrans" presStyleCnt="0"/>
      <dgm:spPr/>
    </dgm:pt>
    <dgm:pt modelId="{72311F22-95A8-47B5-AE7C-C58E4148C49B}" type="pres">
      <dgm:prSet presAssocID="{E49160D5-AF56-4955-9B2D-F33A216FC92D}" presName="node" presStyleLbl="alignAccFollowNode1" presStyleIdx="4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59F4B-C8CA-4C2B-8001-E3C78438D7CC}" type="pres">
      <dgm:prSet presAssocID="{8D64FA5F-35F7-4059-B7B8-7FE381F4D075}" presName="sibTrans" presStyleCnt="0"/>
      <dgm:spPr/>
    </dgm:pt>
    <dgm:pt modelId="{B2DB99F7-624D-4ABF-8B45-A7398085331E}" type="pres">
      <dgm:prSet presAssocID="{5E2E9413-70AE-46A7-A651-EC54D39A7D3E}" presName="node" presStyleLbl="alignAccFollowNode1" presStyleIdx="5" presStyleCnt="6" custScaleX="114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5A2E5D-504B-484C-B089-FE22817EAA87}" type="presOf" srcId="{ED1A6226-8905-4CF4-B8BF-ECB26B9D8BE1}" destId="{4BA1C719-FFD7-490F-81FC-B37DAFD0883A}" srcOrd="0" destOrd="0" presId="urn:microsoft.com/office/officeart/2005/8/layout/lProcess3"/>
    <dgm:cxn modelId="{320CFB26-D80C-4DC9-94FC-8DC7874192DB}" srcId="{9B809CE9-365B-4782-90D6-81FCC30F03D6}" destId="{4AA4AF6E-94DC-4A9D-9D3C-368831A8E2C2}" srcOrd="1" destOrd="0" parTransId="{2965FBDF-6CC7-43FA-A77F-5B88C7803FE8}" sibTransId="{7911E4EF-A5B6-4725-B769-BFB263E9DEA0}"/>
    <dgm:cxn modelId="{0329ECFA-E216-4256-AFA7-A34F0B142F2E}" srcId="{F68033F4-69BB-4068-8ABA-95004FCF66FE}" destId="{5E2E9413-70AE-46A7-A651-EC54D39A7D3E}" srcOrd="1" destOrd="0" parTransId="{ED3ECF24-C927-4C29-9094-FD41BEC8D102}" sibTransId="{8F91C94B-B66B-4D46-A37B-7CB9DF98F133}"/>
    <dgm:cxn modelId="{8F11038E-9C13-404B-AA24-1B57DC1CF107}" type="presOf" srcId="{0931F4E9-342B-4953-AA20-DDB55247D27C}" destId="{B246C1F5-7ACE-4F61-968C-FDA0EA63F4E6}" srcOrd="0" destOrd="0" presId="urn:microsoft.com/office/officeart/2005/8/layout/lProcess3"/>
    <dgm:cxn modelId="{A7B2AE20-BDDA-4F8D-A22B-5804D2C5E188}" type="presOf" srcId="{E49160D5-AF56-4955-9B2D-F33A216FC92D}" destId="{72311F22-95A8-47B5-AE7C-C58E4148C49B}" srcOrd="0" destOrd="0" presId="urn:microsoft.com/office/officeart/2005/8/layout/lProcess3"/>
    <dgm:cxn modelId="{1F59AD1E-7F25-430A-9206-C1D398EB3887}" type="presOf" srcId="{F68033F4-69BB-4068-8ABA-95004FCF66FE}" destId="{2546CD21-6C39-411C-AAD1-51A176839267}" srcOrd="0" destOrd="0" presId="urn:microsoft.com/office/officeart/2005/8/layout/lProcess3"/>
    <dgm:cxn modelId="{C790C17F-230E-484B-B6FA-18CC8D80C727}" type="presOf" srcId="{5E2E9413-70AE-46A7-A651-EC54D39A7D3E}" destId="{B2DB99F7-624D-4ABF-8B45-A7398085331E}" srcOrd="0" destOrd="0" presId="urn:microsoft.com/office/officeart/2005/8/layout/lProcess3"/>
    <dgm:cxn modelId="{A2DDF595-3658-4329-9BE2-6935ACE9EE6B}" srcId="{0931F4E9-342B-4953-AA20-DDB55247D27C}" destId="{ED1A6226-8905-4CF4-B8BF-ECB26B9D8BE1}" srcOrd="0" destOrd="0" parTransId="{1C575AC7-D822-4BEF-A9DB-00EC76AE0FA0}" sibTransId="{9A102F66-DA87-40CE-9CE0-A739997ABECC}"/>
    <dgm:cxn modelId="{F4F23B87-14DE-4224-A169-E8567A3818A1}" srcId="{9B809CE9-365B-4782-90D6-81FCC30F03D6}" destId="{7389EB6D-1614-4452-AA99-85D6244CF062}" srcOrd="0" destOrd="0" parTransId="{DC3BA4A3-A7F6-4817-A1D1-0B7A6B330D25}" sibTransId="{73D47999-59C7-4E63-B3CC-7E8DD6F0F298}"/>
    <dgm:cxn modelId="{97A9FA16-12F3-449D-80FC-C942B6450F74}" type="presOf" srcId="{9B809CE9-365B-4782-90D6-81FCC30F03D6}" destId="{154EE1CC-C43E-4211-86DB-5820FC91F303}" srcOrd="0" destOrd="0" presId="urn:microsoft.com/office/officeart/2005/8/layout/lProcess3"/>
    <dgm:cxn modelId="{68B9A2B7-D1F8-4D8B-905D-D1EEE8281078}" type="presOf" srcId="{4AA4AF6E-94DC-4A9D-9D3C-368831A8E2C2}" destId="{9727395F-8601-4C69-9B96-1612D96D0F82}" srcOrd="0" destOrd="0" presId="urn:microsoft.com/office/officeart/2005/8/layout/lProcess3"/>
    <dgm:cxn modelId="{7133F4B6-EBE5-4436-B4E9-25910AF82671}" srcId="{0931F4E9-342B-4953-AA20-DDB55247D27C}" destId="{F68033F4-69BB-4068-8ABA-95004FCF66FE}" srcOrd="2" destOrd="0" parTransId="{50A86970-2FF8-4792-872D-08F076E5321E}" sibTransId="{30F6340A-F1D1-46C2-8001-753A5044C343}"/>
    <dgm:cxn modelId="{AADFE3D9-DFBF-4DED-ACD9-F84B4F0BC055}" type="presOf" srcId="{E847308E-BB4F-4BF3-9902-4502F0D6297A}" destId="{CD11B153-0FF8-4E15-A6C2-1D97B6DAFABE}" srcOrd="0" destOrd="0" presId="urn:microsoft.com/office/officeart/2005/8/layout/lProcess3"/>
    <dgm:cxn modelId="{42DBCC00-C082-4718-94CF-B384B01C5FC5}" srcId="{ED1A6226-8905-4CF4-B8BF-ECB26B9D8BE1}" destId="{E847308E-BB4F-4BF3-9902-4502F0D6297A}" srcOrd="1" destOrd="0" parTransId="{708C90AF-D371-4B27-B969-1550572D6F85}" sibTransId="{57FA5404-3663-4FD1-AD6D-1FB29F013C0B}"/>
    <dgm:cxn modelId="{D581339E-06B8-4886-8D70-E519FAD5EE77}" type="presOf" srcId="{7389EB6D-1614-4452-AA99-85D6244CF062}" destId="{0E7A923F-CF4E-4014-9AC1-FC871A9955D1}" srcOrd="0" destOrd="0" presId="urn:microsoft.com/office/officeart/2005/8/layout/lProcess3"/>
    <dgm:cxn modelId="{9CD41428-173D-4A21-9ED7-4EB0BC8D02C2}" srcId="{F68033F4-69BB-4068-8ABA-95004FCF66FE}" destId="{E49160D5-AF56-4955-9B2D-F33A216FC92D}" srcOrd="0" destOrd="0" parTransId="{2F6184CD-3A91-43F7-AE5F-227F10EF9EC1}" sibTransId="{8D64FA5F-35F7-4059-B7B8-7FE381F4D075}"/>
    <dgm:cxn modelId="{D755080A-F633-431E-937C-ACAF4B63A49E}" srcId="{0931F4E9-342B-4953-AA20-DDB55247D27C}" destId="{9B809CE9-365B-4782-90D6-81FCC30F03D6}" srcOrd="1" destOrd="0" parTransId="{4144721C-A280-4141-8941-37FC4D01737A}" sibTransId="{7D71ABF6-C7E7-4BC0-AC56-30B85A176857}"/>
    <dgm:cxn modelId="{AC2EED71-51F7-4397-B73C-FE8D94EA99DB}" srcId="{ED1A6226-8905-4CF4-B8BF-ECB26B9D8BE1}" destId="{987A9A31-DB89-4B23-8D3B-2D62866B945E}" srcOrd="0" destOrd="0" parTransId="{A42C50D6-517F-4299-AA28-B02FA2901923}" sibTransId="{40AB0E5F-A638-45CA-9941-FD2B350DEB49}"/>
    <dgm:cxn modelId="{8348F556-1853-4B00-BFA3-AA1A3EDBB29A}" type="presOf" srcId="{987A9A31-DB89-4B23-8D3B-2D62866B945E}" destId="{10D6ACB7-E331-406B-A70F-D6F459315981}" srcOrd="0" destOrd="0" presId="urn:microsoft.com/office/officeart/2005/8/layout/lProcess3"/>
    <dgm:cxn modelId="{6C52F88E-2925-4CD0-884B-CA5FE51448D6}" type="presParOf" srcId="{B246C1F5-7ACE-4F61-968C-FDA0EA63F4E6}" destId="{8922CE90-1435-452C-B25B-428D6B05A767}" srcOrd="0" destOrd="0" presId="urn:microsoft.com/office/officeart/2005/8/layout/lProcess3"/>
    <dgm:cxn modelId="{AEB88D3A-1AC2-4969-AD4E-FC18EBA24B6B}" type="presParOf" srcId="{8922CE90-1435-452C-B25B-428D6B05A767}" destId="{4BA1C719-FFD7-490F-81FC-B37DAFD0883A}" srcOrd="0" destOrd="0" presId="urn:microsoft.com/office/officeart/2005/8/layout/lProcess3"/>
    <dgm:cxn modelId="{FC99D767-52A8-464E-AF7E-E3DAE9B32007}" type="presParOf" srcId="{8922CE90-1435-452C-B25B-428D6B05A767}" destId="{874C4E0D-24BF-4121-838C-EDE0D68E200D}" srcOrd="1" destOrd="0" presId="urn:microsoft.com/office/officeart/2005/8/layout/lProcess3"/>
    <dgm:cxn modelId="{7FA329A5-5039-479E-AFFF-7314F6089704}" type="presParOf" srcId="{8922CE90-1435-452C-B25B-428D6B05A767}" destId="{10D6ACB7-E331-406B-A70F-D6F459315981}" srcOrd="2" destOrd="0" presId="urn:microsoft.com/office/officeart/2005/8/layout/lProcess3"/>
    <dgm:cxn modelId="{E4BAD5FE-10B3-4884-B597-D85360B9D836}" type="presParOf" srcId="{8922CE90-1435-452C-B25B-428D6B05A767}" destId="{A358B5D7-03BF-46E3-B96D-02A35AA2515F}" srcOrd="3" destOrd="0" presId="urn:microsoft.com/office/officeart/2005/8/layout/lProcess3"/>
    <dgm:cxn modelId="{0BDE8BB2-F7CC-4ED5-86C9-88AFC8AC936E}" type="presParOf" srcId="{8922CE90-1435-452C-B25B-428D6B05A767}" destId="{CD11B153-0FF8-4E15-A6C2-1D97B6DAFABE}" srcOrd="4" destOrd="0" presId="urn:microsoft.com/office/officeart/2005/8/layout/lProcess3"/>
    <dgm:cxn modelId="{57B90288-276B-4A5D-996D-34EEC7EC766D}" type="presParOf" srcId="{B246C1F5-7ACE-4F61-968C-FDA0EA63F4E6}" destId="{44E7BFD7-23E1-4D55-A7A8-58D215784595}" srcOrd="1" destOrd="0" presId="urn:microsoft.com/office/officeart/2005/8/layout/lProcess3"/>
    <dgm:cxn modelId="{ADEADB8A-55C5-4D02-803A-52F276B8C9C8}" type="presParOf" srcId="{B246C1F5-7ACE-4F61-968C-FDA0EA63F4E6}" destId="{19B61B91-56F6-4D42-9503-E4D1D506CD6E}" srcOrd="2" destOrd="0" presId="urn:microsoft.com/office/officeart/2005/8/layout/lProcess3"/>
    <dgm:cxn modelId="{BB3E2126-ABF2-48EC-8BC0-5475A9C0D260}" type="presParOf" srcId="{19B61B91-56F6-4D42-9503-E4D1D506CD6E}" destId="{154EE1CC-C43E-4211-86DB-5820FC91F303}" srcOrd="0" destOrd="0" presId="urn:microsoft.com/office/officeart/2005/8/layout/lProcess3"/>
    <dgm:cxn modelId="{F32BA345-612A-4306-8D30-1EA3CBA90C76}" type="presParOf" srcId="{19B61B91-56F6-4D42-9503-E4D1D506CD6E}" destId="{ADDC5D79-AD18-48C4-9503-5FC204746C1E}" srcOrd="1" destOrd="0" presId="urn:microsoft.com/office/officeart/2005/8/layout/lProcess3"/>
    <dgm:cxn modelId="{8EDEEF6A-4A3D-4D68-ACE1-79FFC7CB97B6}" type="presParOf" srcId="{19B61B91-56F6-4D42-9503-E4D1D506CD6E}" destId="{0E7A923F-CF4E-4014-9AC1-FC871A9955D1}" srcOrd="2" destOrd="0" presId="urn:microsoft.com/office/officeart/2005/8/layout/lProcess3"/>
    <dgm:cxn modelId="{29F1B1CA-4137-4BFC-B9A0-FA0665F5D95D}" type="presParOf" srcId="{19B61B91-56F6-4D42-9503-E4D1D506CD6E}" destId="{2A00DAA4-AA6F-4BC4-A7FA-6D93672E8878}" srcOrd="3" destOrd="0" presId="urn:microsoft.com/office/officeart/2005/8/layout/lProcess3"/>
    <dgm:cxn modelId="{A9F698AE-0889-47F3-BA82-F8A0F08AB8BD}" type="presParOf" srcId="{19B61B91-56F6-4D42-9503-E4D1D506CD6E}" destId="{9727395F-8601-4C69-9B96-1612D96D0F82}" srcOrd="4" destOrd="0" presId="urn:microsoft.com/office/officeart/2005/8/layout/lProcess3"/>
    <dgm:cxn modelId="{9BF3D296-BC2F-4E72-AD78-6F87AAE73808}" type="presParOf" srcId="{B246C1F5-7ACE-4F61-968C-FDA0EA63F4E6}" destId="{C4EC7779-CFF6-40E6-98C1-39949CA77D4B}" srcOrd="3" destOrd="0" presId="urn:microsoft.com/office/officeart/2005/8/layout/lProcess3"/>
    <dgm:cxn modelId="{EB8E17CF-21DA-4508-94CD-4935107C9A4C}" type="presParOf" srcId="{B246C1F5-7ACE-4F61-968C-FDA0EA63F4E6}" destId="{69E360E4-2218-4759-BED1-10A95298FDE6}" srcOrd="4" destOrd="0" presId="urn:microsoft.com/office/officeart/2005/8/layout/lProcess3"/>
    <dgm:cxn modelId="{A46F2CCB-A5AE-404C-90BD-470E56025528}" type="presParOf" srcId="{69E360E4-2218-4759-BED1-10A95298FDE6}" destId="{2546CD21-6C39-411C-AAD1-51A176839267}" srcOrd="0" destOrd="0" presId="urn:microsoft.com/office/officeart/2005/8/layout/lProcess3"/>
    <dgm:cxn modelId="{86865AFC-A251-4481-A964-28EB3B0DE404}" type="presParOf" srcId="{69E360E4-2218-4759-BED1-10A95298FDE6}" destId="{82AA45CD-B849-4100-B9D4-FC79F3F32F75}" srcOrd="1" destOrd="0" presId="urn:microsoft.com/office/officeart/2005/8/layout/lProcess3"/>
    <dgm:cxn modelId="{253C7CC5-BFC8-48F0-9B44-98C1015E52F4}" type="presParOf" srcId="{69E360E4-2218-4759-BED1-10A95298FDE6}" destId="{72311F22-95A8-47B5-AE7C-C58E4148C49B}" srcOrd="2" destOrd="0" presId="urn:microsoft.com/office/officeart/2005/8/layout/lProcess3"/>
    <dgm:cxn modelId="{240A26A7-D76B-42B7-8660-E5C2A43DECA5}" type="presParOf" srcId="{69E360E4-2218-4759-BED1-10A95298FDE6}" destId="{45859F4B-C8CA-4C2B-8001-E3C78438D7CC}" srcOrd="3" destOrd="0" presId="urn:microsoft.com/office/officeart/2005/8/layout/lProcess3"/>
    <dgm:cxn modelId="{AA7EE31A-9B28-435C-B9D0-90BF09AD9049}" type="presParOf" srcId="{69E360E4-2218-4759-BED1-10A95298FDE6}" destId="{B2DB99F7-624D-4ABF-8B45-A7398085331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1C719-FFD7-490F-81FC-B37DAFD0883A}">
      <dsp:nvSpPr>
        <dsp:cNvPr id="0" name=""/>
        <dsp:cNvSpPr/>
      </dsp:nvSpPr>
      <dsp:spPr>
        <a:xfrm>
          <a:off x="2221" y="248343"/>
          <a:ext cx="2399420" cy="5314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variable</a:t>
          </a:r>
          <a:endParaRPr lang="en-US" sz="1800" kern="1200" dirty="0"/>
        </a:p>
      </dsp:txBody>
      <dsp:txXfrm>
        <a:off x="267939" y="248343"/>
        <a:ext cx="1867984" cy="531436"/>
      </dsp:txXfrm>
    </dsp:sp>
    <dsp:sp modelId="{10D6ACB7-E331-406B-A70F-D6F459315981}">
      <dsp:nvSpPr>
        <dsp:cNvPr id="0" name=""/>
        <dsp:cNvSpPr/>
      </dsp:nvSpPr>
      <dsp:spPr>
        <a:xfrm>
          <a:off x="2128878" y="293515"/>
          <a:ext cx="1991519" cy="44109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Theory </a:t>
          </a:r>
          <a:endParaRPr lang="en-US" sz="1800" kern="1200" dirty="0"/>
        </a:p>
      </dsp:txBody>
      <dsp:txXfrm>
        <a:off x="2349424" y="293515"/>
        <a:ext cx="1550427" cy="441092"/>
      </dsp:txXfrm>
    </dsp:sp>
    <dsp:sp modelId="{CD11B153-0FF8-4E15-A6C2-1D97B6DAFABE}">
      <dsp:nvSpPr>
        <dsp:cNvPr id="0" name=""/>
        <dsp:cNvSpPr/>
      </dsp:nvSpPr>
      <dsp:spPr>
        <a:xfrm>
          <a:off x="3876588" y="293515"/>
          <a:ext cx="1991519" cy="44109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Reality</a:t>
          </a:r>
          <a:endParaRPr lang="en-US" sz="1800" kern="1200" dirty="0"/>
        </a:p>
      </dsp:txBody>
      <dsp:txXfrm>
        <a:off x="4097134" y="293515"/>
        <a:ext cx="1550427" cy="441092"/>
      </dsp:txXfrm>
    </dsp:sp>
    <dsp:sp modelId="{154EE1CC-C43E-4211-86DB-5820FC91F303}">
      <dsp:nvSpPr>
        <dsp:cNvPr id="0" name=""/>
        <dsp:cNvSpPr/>
      </dsp:nvSpPr>
      <dsp:spPr>
        <a:xfrm>
          <a:off x="2221" y="897278"/>
          <a:ext cx="2399420" cy="839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Distance </a:t>
          </a:r>
          <a:r>
            <a:rPr lang="en-US" sz="1800" kern="1200" smtClean="0">
              <a:latin typeface="Franklin Gothic Medium Cond" panose="020B0606030402020204" pitchFamily="34" charset="0"/>
            </a:rPr>
            <a:t>▲</a:t>
          </a:r>
          <a:endParaRPr lang="en-US" sz="1800" kern="1200" dirty="0"/>
        </a:p>
      </dsp:txBody>
      <dsp:txXfrm>
        <a:off x="421858" y="897278"/>
        <a:ext cx="1560147" cy="839273"/>
      </dsp:txXfrm>
    </dsp:sp>
    <dsp:sp modelId="{A3055AAD-C123-437B-A7D5-25D82B297BD9}">
      <dsp:nvSpPr>
        <dsp:cNvPr id="0" name=""/>
        <dsp:cNvSpPr/>
      </dsp:nvSpPr>
      <dsp:spPr>
        <a:xfrm>
          <a:off x="2128878" y="968616"/>
          <a:ext cx="1991519" cy="6965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Trade </a:t>
          </a:r>
          <a:r>
            <a:rPr lang="en-US" sz="1700" kern="1200" dirty="0" smtClean="0">
              <a:latin typeface="Franklin Gothic Medium Cond" panose="020B0606030402020204" pitchFamily="34" charset="0"/>
            </a:rPr>
            <a:t>▼</a:t>
          </a:r>
          <a:endParaRPr lang="en-US" sz="1700" kern="1200" dirty="0"/>
        </a:p>
      </dsp:txBody>
      <dsp:txXfrm>
        <a:off x="2477177" y="968616"/>
        <a:ext cx="1294922" cy="696597"/>
      </dsp:txXfrm>
    </dsp:sp>
    <dsp:sp modelId="{8AFDF364-03EE-4285-828B-8C6E2FBAD048}">
      <dsp:nvSpPr>
        <dsp:cNvPr id="0" name=""/>
        <dsp:cNvSpPr/>
      </dsp:nvSpPr>
      <dsp:spPr>
        <a:xfrm>
          <a:off x="3876588" y="968616"/>
          <a:ext cx="1991519" cy="6965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“less elastic” than USA</a:t>
          </a:r>
          <a:endParaRPr lang="en-US" sz="1700" kern="1200" dirty="0"/>
        </a:p>
      </dsp:txBody>
      <dsp:txXfrm>
        <a:off x="4224887" y="968616"/>
        <a:ext cx="1294922" cy="696597"/>
      </dsp:txXfrm>
    </dsp:sp>
    <dsp:sp modelId="{A138C3BC-D2E6-4CC1-8673-D4EC8B00E7F7}">
      <dsp:nvSpPr>
        <dsp:cNvPr id="0" name=""/>
        <dsp:cNvSpPr/>
      </dsp:nvSpPr>
      <dsp:spPr>
        <a:xfrm>
          <a:off x="2221" y="1854050"/>
          <a:ext cx="2399420" cy="839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Language </a:t>
          </a:r>
          <a:endParaRPr lang="en-US" sz="3300" kern="1200" dirty="0"/>
        </a:p>
      </dsp:txBody>
      <dsp:txXfrm>
        <a:off x="421858" y="1854050"/>
        <a:ext cx="1560147" cy="839273"/>
      </dsp:txXfrm>
    </dsp:sp>
    <dsp:sp modelId="{7C41EF42-477C-472E-9600-3C35D84C30FB}">
      <dsp:nvSpPr>
        <dsp:cNvPr id="0" name=""/>
        <dsp:cNvSpPr/>
      </dsp:nvSpPr>
      <dsp:spPr>
        <a:xfrm>
          <a:off x="2128878" y="1925388"/>
          <a:ext cx="1991519" cy="6965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Trade </a:t>
          </a:r>
          <a:r>
            <a:rPr lang="en-US" sz="1700" kern="1200" dirty="0" smtClean="0">
              <a:latin typeface="Franklin Gothic Medium Cond" panose="020B0606030402020204" pitchFamily="34" charset="0"/>
            </a:rPr>
            <a:t>▼</a:t>
          </a:r>
          <a:endParaRPr lang="en-US" sz="1700" kern="1200" dirty="0"/>
        </a:p>
      </dsp:txBody>
      <dsp:txXfrm>
        <a:off x="2477177" y="1925388"/>
        <a:ext cx="1294922" cy="696597"/>
      </dsp:txXfrm>
    </dsp:sp>
    <dsp:sp modelId="{B6876A92-60F3-4943-9C6F-64DE556A7FD1}">
      <dsp:nvSpPr>
        <dsp:cNvPr id="0" name=""/>
        <dsp:cNvSpPr/>
      </dsp:nvSpPr>
      <dsp:spPr>
        <a:xfrm>
          <a:off x="3876588" y="1925388"/>
          <a:ext cx="1991519" cy="6965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No evidence for “arms length” trade.</a:t>
          </a:r>
          <a:endParaRPr lang="en-US" sz="1700" kern="1200" dirty="0"/>
        </a:p>
      </dsp:txBody>
      <dsp:txXfrm>
        <a:off x="4224887" y="1925388"/>
        <a:ext cx="1294922" cy="6965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41BA4-894A-4496-8C0E-8CE41D30A4BD}">
      <dsp:nvSpPr>
        <dsp:cNvPr id="0" name=""/>
        <dsp:cNvSpPr/>
      </dsp:nvSpPr>
      <dsp:spPr>
        <a:xfrm>
          <a:off x="379616" y="1476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Not “Genuine” growth in trade</a:t>
          </a:r>
          <a:endParaRPr lang="en-US" sz="2800" kern="1200" dirty="0"/>
        </a:p>
      </dsp:txBody>
      <dsp:txXfrm>
        <a:off x="379616" y="1476"/>
        <a:ext cx="2189041" cy="1313424"/>
      </dsp:txXfrm>
    </dsp:sp>
    <dsp:sp modelId="{1EFC94CD-7ADE-49BA-9CEC-5761CFAA61EB}">
      <dsp:nvSpPr>
        <dsp:cNvPr id="0" name=""/>
        <dsp:cNvSpPr/>
      </dsp:nvSpPr>
      <dsp:spPr>
        <a:xfrm>
          <a:off x="2787562" y="1476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Excise: area based exemption </a:t>
          </a:r>
          <a:endParaRPr lang="en-US" sz="2800" kern="1200" dirty="0"/>
        </a:p>
      </dsp:txBody>
      <dsp:txXfrm>
        <a:off x="2787562" y="1476"/>
        <a:ext cx="2189041" cy="1313424"/>
      </dsp:txXfrm>
    </dsp:sp>
    <dsp:sp modelId="{DF5B4D1F-F7D5-4ECF-9340-29823C761FB3}">
      <dsp:nvSpPr>
        <dsp:cNvPr id="0" name=""/>
        <dsp:cNvSpPr/>
      </dsp:nvSpPr>
      <dsp:spPr>
        <a:xfrm>
          <a:off x="379616" y="1533805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CST/VAT</a:t>
          </a:r>
          <a:endParaRPr lang="en-US" sz="2800" kern="1200" dirty="0"/>
        </a:p>
      </dsp:txBody>
      <dsp:txXfrm>
        <a:off x="379616" y="1533805"/>
        <a:ext cx="2189041" cy="1313424"/>
      </dsp:txXfrm>
    </dsp:sp>
    <dsp:sp modelId="{42958A2B-EEA3-47A7-BA3A-EF9C54D18E4A}">
      <dsp:nvSpPr>
        <dsp:cNvPr id="0" name=""/>
        <dsp:cNvSpPr/>
      </dsp:nvSpPr>
      <dsp:spPr>
        <a:xfrm>
          <a:off x="2787562" y="1533805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Hopefully GST will fix.. </a:t>
          </a:r>
          <a:r>
            <a:rPr lang="en-US" sz="2800" kern="1200" dirty="0" smtClean="0">
              <a:sym typeface="Wingdings" panose="05000000000000000000" pitchFamily="2" charset="2"/>
            </a:rPr>
            <a:t></a:t>
          </a:r>
          <a:endParaRPr lang="en-US" sz="2800" kern="1200" dirty="0"/>
        </a:p>
      </dsp:txBody>
      <dsp:txXfrm>
        <a:off x="2787562" y="1533805"/>
        <a:ext cx="2189041" cy="13134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A28A3-3095-48C6-AF06-B029806FCC01}">
      <dsp:nvSpPr>
        <dsp:cNvPr id="0" name=""/>
        <dsp:cNvSpPr/>
      </dsp:nvSpPr>
      <dsp:spPr>
        <a:xfrm>
          <a:off x="42" y="90753"/>
          <a:ext cx="4111139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Constitution</a:t>
          </a:r>
          <a:endParaRPr lang="en-US" sz="2700" kern="1200" dirty="0"/>
        </a:p>
      </dsp:txBody>
      <dsp:txXfrm>
        <a:off x="42" y="90753"/>
        <a:ext cx="4111139" cy="777600"/>
      </dsp:txXfrm>
    </dsp:sp>
    <dsp:sp modelId="{22ECA884-0842-4521-A39E-F1AEB3210875}">
      <dsp:nvSpPr>
        <dsp:cNvPr id="0" name=""/>
        <dsp:cNvSpPr/>
      </dsp:nvSpPr>
      <dsp:spPr>
        <a:xfrm>
          <a:off x="42" y="868353"/>
          <a:ext cx="4111139" cy="43542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States “Entry Tax”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Public interest: parliament can impose restrictions</a:t>
          </a:r>
          <a:endParaRPr lang="en-US" sz="2700" kern="1200" dirty="0"/>
        </a:p>
      </dsp:txBody>
      <dsp:txXfrm>
        <a:off x="42" y="868353"/>
        <a:ext cx="4111139" cy="4354256"/>
      </dsp:txXfrm>
    </dsp:sp>
    <dsp:sp modelId="{076DAD10-F6A3-4825-94FD-A61B0F7534A5}">
      <dsp:nvSpPr>
        <dsp:cNvPr id="0" name=""/>
        <dsp:cNvSpPr/>
      </dsp:nvSpPr>
      <dsp:spPr>
        <a:xfrm>
          <a:off x="4686742" y="90753"/>
          <a:ext cx="4111139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WTO</a:t>
          </a:r>
          <a:endParaRPr lang="en-US" sz="2700" kern="1200" dirty="0"/>
        </a:p>
      </dsp:txBody>
      <dsp:txXfrm>
        <a:off x="4686742" y="90753"/>
        <a:ext cx="4111139" cy="777600"/>
      </dsp:txXfrm>
    </dsp:sp>
    <dsp:sp modelId="{382DD8D4-CBCA-4B99-957C-EB2299EDCC7F}">
      <dsp:nvSpPr>
        <dsp:cNvPr id="0" name=""/>
        <dsp:cNvSpPr/>
      </dsp:nvSpPr>
      <dsp:spPr>
        <a:xfrm>
          <a:off x="4686742" y="868353"/>
          <a:ext cx="4111139" cy="43542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Members can impose “Border Tax”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Public Morals: Member can impose restrictions:  [Netherland’s marijuana, US’s automatic guns for ‘citizens’, China’s Prison Labour]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Also on Gold, silver, Natural resources, Archeological Treasure.</a:t>
          </a:r>
          <a:endParaRPr lang="en-US" sz="2700" kern="1200" dirty="0"/>
        </a:p>
      </dsp:txBody>
      <dsp:txXfrm>
        <a:off x="4686742" y="868353"/>
        <a:ext cx="4111139" cy="43542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0456"/>
          <a:ext cx="2525966" cy="1710867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2419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2419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0456"/>
          <a:ext cx="2525966" cy="1710867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2419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2419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E11EE-C3A0-4FC5-924D-A0C3F9B30DB8}">
      <dsp:nvSpPr>
        <dsp:cNvPr id="0" name=""/>
        <dsp:cNvSpPr/>
      </dsp:nvSpPr>
      <dsp:spPr>
        <a:xfrm rot="16200000">
          <a:off x="2815" y="192"/>
          <a:ext cx="2784466" cy="2784466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Apr. 2017: ES part of Mumbai Uni. 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u="sng" kern="1200" dirty="0" smtClean="0"/>
            <a:t>B.A (Economics) </a:t>
          </a:r>
          <a:endParaRPr lang="en-US" sz="2300" u="sng" kern="1200" dirty="0"/>
        </a:p>
      </dsp:txBody>
      <dsp:txXfrm rot="5400000">
        <a:off x="490098" y="696307"/>
        <a:ext cx="2297184" cy="1392233"/>
      </dsp:txXfrm>
    </dsp:sp>
    <dsp:sp modelId="{5F9235D0-A40A-43AB-A078-605350A32364}">
      <dsp:nvSpPr>
        <dsp:cNvPr id="0" name=""/>
        <dsp:cNvSpPr/>
      </dsp:nvSpPr>
      <dsp:spPr>
        <a:xfrm rot="5400000">
          <a:off x="6717029" y="192"/>
          <a:ext cx="2784466" cy="2784466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Apr. 2017: 5 Pt someone in DU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i="0" u="sng" kern="1200" dirty="0" smtClean="0"/>
            <a:t>BA (English)</a:t>
          </a:r>
          <a:endParaRPr lang="en-US" sz="2300" i="0" u="sng" kern="1200" dirty="0"/>
        </a:p>
      </dsp:txBody>
      <dsp:txXfrm rot="-5400000">
        <a:off x="6717030" y="696309"/>
        <a:ext cx="2297184" cy="13922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1F040-C353-424A-AACB-E7F5E7DD4F04}">
      <dsp:nvSpPr>
        <dsp:cNvPr id="0" name=""/>
        <dsp:cNvSpPr/>
      </dsp:nvSpPr>
      <dsp:spPr>
        <a:xfrm>
          <a:off x="4474" y="107400"/>
          <a:ext cx="2674630" cy="106985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</a:rPr>
            <a:t>8</a:t>
          </a: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⅓ </a:t>
          </a:r>
          <a:b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</a:b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EPS</a:t>
          </a:r>
          <a:endParaRPr lang="en-US" sz="36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539400" y="107400"/>
        <a:ext cx="1604778" cy="1069852"/>
      </dsp:txXfrm>
    </dsp:sp>
    <dsp:sp modelId="{99CE9D74-1D76-4AED-B4E2-2BACB2CF3AEA}">
      <dsp:nvSpPr>
        <dsp:cNvPr id="0" name=""/>
        <dsp:cNvSpPr/>
      </dsp:nvSpPr>
      <dsp:spPr>
        <a:xfrm>
          <a:off x="2411641" y="107400"/>
          <a:ext cx="2674630" cy="1069852"/>
        </a:xfrm>
        <a:prstGeom prst="chevron">
          <a:avLst/>
        </a:prstGeom>
        <a:solidFill>
          <a:srgbClr val="FB4C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  <a:t>⅔ </a:t>
          </a:r>
          <a:br>
            <a: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</a:br>
          <a:r>
            <a:rPr 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rPr>
            <a:t>EPF</a:t>
          </a: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46567" y="107400"/>
        <a:ext cx="1604778" cy="10698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5A99C-82E7-487E-A8F5-4F52748929B1}">
      <dsp:nvSpPr>
        <dsp:cNvPr id="0" name=""/>
        <dsp:cNvSpPr/>
      </dsp:nvSpPr>
      <dsp:spPr>
        <a:xfrm>
          <a:off x="0" y="0"/>
          <a:ext cx="6373813" cy="1766887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smtClean="0"/>
            <a:t>2015: National Handicraft Development program </a:t>
          </a:r>
          <a:endParaRPr lang="en-US" sz="4900" kern="1200"/>
        </a:p>
      </dsp:txBody>
      <dsp:txXfrm>
        <a:off x="0" y="0"/>
        <a:ext cx="6373813" cy="1766887"/>
      </dsp:txXfrm>
    </dsp:sp>
    <dsp:sp modelId="{B6B42423-6FBE-439B-BE7C-7EDB347ACC5B}">
      <dsp:nvSpPr>
        <dsp:cNvPr id="0" name=""/>
        <dsp:cNvSpPr/>
      </dsp:nvSpPr>
      <dsp:spPr>
        <a:xfrm>
          <a:off x="3112" y="1766887"/>
          <a:ext cx="2122529" cy="3710463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Dastkar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Shashktikaran</a:t>
          </a:r>
          <a:r>
            <a:rPr lang="en-US" sz="2800" kern="1200" dirty="0" smtClean="0"/>
            <a:t> Yojana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sng" kern="1200" dirty="0" smtClean="0"/>
            <a:t>Form-SHG</a:t>
          </a:r>
          <a:endParaRPr lang="en-US" sz="2800" u="sng" kern="1200" dirty="0"/>
        </a:p>
      </dsp:txBody>
      <dsp:txXfrm>
        <a:off x="3112" y="1766887"/>
        <a:ext cx="2122529" cy="3710463"/>
      </dsp:txXfrm>
    </dsp:sp>
    <dsp:sp modelId="{230056F1-B959-4EC4-B432-43431FEF5C55}">
      <dsp:nvSpPr>
        <dsp:cNvPr id="0" name=""/>
        <dsp:cNvSpPr/>
      </dsp:nvSpPr>
      <dsp:spPr>
        <a:xfrm>
          <a:off x="2125641" y="1766887"/>
          <a:ext cx="2122529" cy="3710463"/>
        </a:xfrm>
        <a:prstGeom prst="rect">
          <a:avLst/>
        </a:prstGeom>
        <a:solidFill>
          <a:schemeClr val="accent4">
            <a:shade val="80000"/>
            <a:hueOff val="86791"/>
            <a:satOff val="-10022"/>
            <a:lumOff val="156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Ambedkar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Hastshilp</a:t>
          </a:r>
          <a:r>
            <a:rPr lang="en-US" sz="2800" kern="1200" dirty="0" smtClean="0"/>
            <a:t> Vikas Yojana </a:t>
          </a:r>
          <a:r>
            <a:rPr lang="en-US" sz="2800" u="sng" kern="1200" dirty="0" smtClean="0"/>
            <a:t>“Cluster dev”</a:t>
          </a:r>
          <a:endParaRPr lang="en-US" sz="2800" u="sng" kern="1200" dirty="0"/>
        </a:p>
      </dsp:txBody>
      <dsp:txXfrm>
        <a:off x="2125641" y="1766887"/>
        <a:ext cx="2122529" cy="3710463"/>
      </dsp:txXfrm>
    </dsp:sp>
    <dsp:sp modelId="{4F40C73B-2337-4F48-BDF7-21CB135FCBAD}">
      <dsp:nvSpPr>
        <dsp:cNvPr id="0" name=""/>
        <dsp:cNvSpPr/>
      </dsp:nvSpPr>
      <dsp:spPr>
        <a:xfrm>
          <a:off x="4248171" y="1766887"/>
          <a:ext cx="2122529" cy="3710463"/>
        </a:xfrm>
        <a:prstGeom prst="rect">
          <a:avLst/>
        </a:prstGeom>
        <a:solidFill>
          <a:schemeClr val="accent4">
            <a:shade val="80000"/>
            <a:hueOff val="173582"/>
            <a:satOff val="-20043"/>
            <a:lumOff val="3132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loan DBT, training, marketing support, </a:t>
          </a:r>
          <a:endParaRPr lang="en-US" sz="2800" kern="1200" dirty="0"/>
        </a:p>
      </dsp:txBody>
      <dsp:txXfrm>
        <a:off x="4248171" y="1766887"/>
        <a:ext cx="2122529" cy="3710463"/>
      </dsp:txXfrm>
    </dsp:sp>
    <dsp:sp modelId="{36395521-3208-445F-B7AA-AC6C18967359}">
      <dsp:nvSpPr>
        <dsp:cNvPr id="0" name=""/>
        <dsp:cNvSpPr/>
      </dsp:nvSpPr>
      <dsp:spPr>
        <a:xfrm>
          <a:off x="0" y="5477351"/>
          <a:ext cx="6373813" cy="412273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B3D5D-7976-4B6F-A0D4-4A3E51BB89D0}">
      <dsp:nvSpPr>
        <dsp:cNvPr id="0" name=""/>
        <dsp:cNvSpPr/>
      </dsp:nvSpPr>
      <dsp:spPr>
        <a:xfrm>
          <a:off x="577434" y="0"/>
          <a:ext cx="6544261" cy="1926492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1A3BA-A8C7-4809-9D51-901614A6A415}">
      <dsp:nvSpPr>
        <dsp:cNvPr id="0" name=""/>
        <dsp:cNvSpPr/>
      </dsp:nvSpPr>
      <dsp:spPr>
        <a:xfrm>
          <a:off x="152629" y="577947"/>
          <a:ext cx="2309739" cy="7705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Labour law</a:t>
          </a:r>
          <a:endParaRPr lang="en-US" sz="1900" kern="1200" dirty="0"/>
        </a:p>
      </dsp:txBody>
      <dsp:txXfrm>
        <a:off x="190246" y="615564"/>
        <a:ext cx="2234505" cy="695362"/>
      </dsp:txXfrm>
    </dsp:sp>
    <dsp:sp modelId="{D735E31C-4599-4445-B71F-D3113B1999AB}">
      <dsp:nvSpPr>
        <dsp:cNvPr id="0" name=""/>
        <dsp:cNvSpPr/>
      </dsp:nvSpPr>
      <dsp:spPr>
        <a:xfrm>
          <a:off x="2694695" y="577947"/>
          <a:ext cx="2309739" cy="770596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Tax-</a:t>
          </a:r>
          <a:r>
            <a:rPr lang="en-US" sz="1900" kern="1200" dirty="0" err="1" smtClean="0"/>
            <a:t>Tarrif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GST</a:t>
          </a:r>
          <a:endParaRPr lang="en-US" sz="1500" kern="1200" dirty="0"/>
        </a:p>
      </dsp:txBody>
      <dsp:txXfrm>
        <a:off x="2732312" y="615564"/>
        <a:ext cx="2234505" cy="695362"/>
      </dsp:txXfrm>
    </dsp:sp>
    <dsp:sp modelId="{FDFECE2C-B5FC-4F82-B8FA-C873D2B78C1D}">
      <dsp:nvSpPr>
        <dsp:cNvPr id="0" name=""/>
        <dsp:cNvSpPr/>
      </dsp:nvSpPr>
      <dsp:spPr>
        <a:xfrm>
          <a:off x="5236762" y="577947"/>
          <a:ext cx="2309739" cy="770596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FTA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EU|UK </a:t>
          </a:r>
          <a:endParaRPr lang="en-US" sz="1500" kern="1200" dirty="0"/>
        </a:p>
      </dsp:txBody>
      <dsp:txXfrm>
        <a:off x="5274379" y="615564"/>
        <a:ext cx="2234505" cy="6953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1C719-FFD7-490F-81FC-B37DAFD0883A}">
      <dsp:nvSpPr>
        <dsp:cNvPr id="0" name=""/>
        <dsp:cNvSpPr/>
      </dsp:nvSpPr>
      <dsp:spPr>
        <a:xfrm>
          <a:off x="2307" y="105902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variable</a:t>
          </a:r>
          <a:endParaRPr lang="en-US" sz="1800" kern="1200" dirty="0"/>
        </a:p>
      </dsp:txBody>
      <dsp:txXfrm>
        <a:off x="438076" y="105902"/>
        <a:ext cx="1620123" cy="871537"/>
      </dsp:txXfrm>
    </dsp:sp>
    <dsp:sp modelId="{10D6ACB7-E331-406B-A70F-D6F459315981}">
      <dsp:nvSpPr>
        <dsp:cNvPr id="0" name=""/>
        <dsp:cNvSpPr/>
      </dsp:nvSpPr>
      <dsp:spPr>
        <a:xfrm>
          <a:off x="2210718" y="179982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Theory </a:t>
          </a:r>
          <a:endParaRPr lang="en-US" sz="1800" kern="1200" dirty="0"/>
        </a:p>
      </dsp:txBody>
      <dsp:txXfrm>
        <a:off x="2572406" y="179982"/>
        <a:ext cx="1344702" cy="723376"/>
      </dsp:txXfrm>
    </dsp:sp>
    <dsp:sp modelId="{CD11B153-0FF8-4E15-A6C2-1D97B6DAFABE}">
      <dsp:nvSpPr>
        <dsp:cNvPr id="0" name=""/>
        <dsp:cNvSpPr/>
      </dsp:nvSpPr>
      <dsp:spPr>
        <a:xfrm>
          <a:off x="4025614" y="179982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Reality</a:t>
          </a:r>
          <a:endParaRPr lang="en-US" sz="1800" kern="1200" dirty="0"/>
        </a:p>
      </dsp:txBody>
      <dsp:txXfrm>
        <a:off x="4387302" y="179982"/>
        <a:ext cx="1344702" cy="723376"/>
      </dsp:txXfrm>
    </dsp:sp>
    <dsp:sp modelId="{154EE1CC-C43E-4211-86DB-5820FC91F303}">
      <dsp:nvSpPr>
        <dsp:cNvPr id="0" name=""/>
        <dsp:cNvSpPr/>
      </dsp:nvSpPr>
      <dsp:spPr>
        <a:xfrm>
          <a:off x="2307" y="1099454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GSDP</a:t>
          </a:r>
          <a:endParaRPr lang="en-US" sz="1800" kern="1200" dirty="0"/>
        </a:p>
      </dsp:txBody>
      <dsp:txXfrm>
        <a:off x="438076" y="1099454"/>
        <a:ext cx="1620123" cy="871537"/>
      </dsp:txXfrm>
    </dsp:sp>
    <dsp:sp modelId="{0E7A923F-CF4E-4014-9AC1-FC871A9955D1}">
      <dsp:nvSpPr>
        <dsp:cNvPr id="0" name=""/>
        <dsp:cNvSpPr/>
      </dsp:nvSpPr>
      <dsp:spPr>
        <a:xfrm>
          <a:off x="2210718" y="1173535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Rich should trade with rich</a:t>
          </a:r>
          <a:endParaRPr lang="en-US" sz="1900" kern="1200" dirty="0"/>
        </a:p>
      </dsp:txBody>
      <dsp:txXfrm>
        <a:off x="2572406" y="1173535"/>
        <a:ext cx="1344702" cy="723376"/>
      </dsp:txXfrm>
    </dsp:sp>
    <dsp:sp modelId="{9727395F-8601-4C69-9B96-1612D96D0F82}">
      <dsp:nvSpPr>
        <dsp:cNvPr id="0" name=""/>
        <dsp:cNvSpPr/>
      </dsp:nvSpPr>
      <dsp:spPr>
        <a:xfrm>
          <a:off x="4025614" y="1173535"/>
          <a:ext cx="2068078" cy="723376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“less elastic” than USA</a:t>
          </a:r>
          <a:endParaRPr lang="en-US" sz="1900" kern="1200" dirty="0"/>
        </a:p>
      </dsp:txBody>
      <dsp:txXfrm>
        <a:off x="4387302" y="1173535"/>
        <a:ext cx="1344702" cy="723376"/>
      </dsp:txXfrm>
    </dsp:sp>
    <dsp:sp modelId="{2546CD21-6C39-411C-AAD1-51A176839267}">
      <dsp:nvSpPr>
        <dsp:cNvPr id="0" name=""/>
        <dsp:cNvSpPr/>
      </dsp:nvSpPr>
      <dsp:spPr>
        <a:xfrm>
          <a:off x="2307" y="2093007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Distance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▲</a:t>
          </a:r>
          <a:endParaRPr lang="en-US" sz="1800" kern="1200" dirty="0"/>
        </a:p>
      </dsp:txBody>
      <dsp:txXfrm>
        <a:off x="438076" y="2093007"/>
        <a:ext cx="1620123" cy="871537"/>
      </dsp:txXfrm>
    </dsp:sp>
    <dsp:sp modelId="{72311F22-95A8-47B5-AE7C-C58E4148C49B}">
      <dsp:nvSpPr>
        <dsp:cNvPr id="0" name=""/>
        <dsp:cNvSpPr/>
      </dsp:nvSpPr>
      <dsp:spPr>
        <a:xfrm>
          <a:off x="2210718" y="2167088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Trade </a:t>
          </a:r>
          <a:r>
            <a:rPr lang="en-US" sz="2800" kern="1200" dirty="0" smtClean="0">
              <a:latin typeface="Franklin Gothic Medium Cond" panose="020B0606030402020204" pitchFamily="34" charset="0"/>
            </a:rPr>
            <a:t>▼</a:t>
          </a:r>
          <a:endParaRPr lang="en-US" sz="2800" kern="1200" dirty="0"/>
        </a:p>
      </dsp:txBody>
      <dsp:txXfrm>
        <a:off x="2572406" y="2167088"/>
        <a:ext cx="1344702" cy="723376"/>
      </dsp:txXfrm>
    </dsp:sp>
    <dsp:sp modelId="{B2DB99F7-624D-4ABF-8B45-A7398085331E}">
      <dsp:nvSpPr>
        <dsp:cNvPr id="0" name=""/>
        <dsp:cNvSpPr/>
      </dsp:nvSpPr>
      <dsp:spPr>
        <a:xfrm>
          <a:off x="4025614" y="2167088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“less elastic” than USA</a:t>
          </a:r>
          <a:endParaRPr lang="en-US" sz="1800" kern="1200" dirty="0"/>
        </a:p>
      </dsp:txBody>
      <dsp:txXfrm>
        <a:off x="4387302" y="2167088"/>
        <a:ext cx="1344702" cy="723376"/>
      </dsp:txXfrm>
    </dsp:sp>
    <dsp:sp modelId="{D9B40AFB-38CE-4501-8576-C873365343F8}">
      <dsp:nvSpPr>
        <dsp:cNvPr id="0" name=""/>
        <dsp:cNvSpPr/>
      </dsp:nvSpPr>
      <dsp:spPr>
        <a:xfrm>
          <a:off x="2307" y="3086560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Language barrier 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▲</a:t>
          </a:r>
          <a:endParaRPr lang="en-US" sz="1800" kern="1200" dirty="0"/>
        </a:p>
      </dsp:txBody>
      <dsp:txXfrm>
        <a:off x="438076" y="3086560"/>
        <a:ext cx="1620123" cy="871537"/>
      </dsp:txXfrm>
    </dsp:sp>
    <dsp:sp modelId="{275024B2-F94C-4C23-919E-0B75199EF731}">
      <dsp:nvSpPr>
        <dsp:cNvPr id="0" name=""/>
        <dsp:cNvSpPr/>
      </dsp:nvSpPr>
      <dsp:spPr>
        <a:xfrm>
          <a:off x="2210718" y="3160641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Trade </a:t>
          </a:r>
          <a:r>
            <a:rPr lang="en-US" sz="2800" kern="1200" dirty="0" smtClean="0">
              <a:latin typeface="Franklin Gothic Medium Cond" panose="020B0606030402020204" pitchFamily="34" charset="0"/>
            </a:rPr>
            <a:t>▼</a:t>
          </a:r>
          <a:endParaRPr lang="en-US" sz="2800" kern="1200" dirty="0"/>
        </a:p>
      </dsp:txBody>
      <dsp:txXfrm>
        <a:off x="2572406" y="3160641"/>
        <a:ext cx="1344702" cy="723376"/>
      </dsp:txXfrm>
    </dsp:sp>
    <dsp:sp modelId="{26B5EA9D-9A65-4EEF-934B-3AC7D97271AC}">
      <dsp:nvSpPr>
        <dsp:cNvPr id="0" name=""/>
        <dsp:cNvSpPr/>
      </dsp:nvSpPr>
      <dsp:spPr>
        <a:xfrm>
          <a:off x="4025614" y="3160641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 evidence for “arms length” trade.</a:t>
          </a:r>
          <a:endParaRPr lang="en-US" sz="1800" kern="1200" dirty="0"/>
        </a:p>
      </dsp:txBody>
      <dsp:txXfrm>
        <a:off x="4387302" y="3160641"/>
        <a:ext cx="1344702" cy="7233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1C719-FFD7-490F-81FC-B37DAFD0883A}">
      <dsp:nvSpPr>
        <dsp:cNvPr id="0" name=""/>
        <dsp:cNvSpPr/>
      </dsp:nvSpPr>
      <dsp:spPr>
        <a:xfrm>
          <a:off x="2307" y="212255"/>
          <a:ext cx="2491660" cy="5518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variable</a:t>
          </a:r>
          <a:endParaRPr lang="en-US" sz="1800" kern="1200" dirty="0"/>
        </a:p>
      </dsp:txBody>
      <dsp:txXfrm>
        <a:off x="278240" y="212255"/>
        <a:ext cx="1939794" cy="551866"/>
      </dsp:txXfrm>
    </dsp:sp>
    <dsp:sp modelId="{10D6ACB7-E331-406B-A70F-D6F459315981}">
      <dsp:nvSpPr>
        <dsp:cNvPr id="0" name=""/>
        <dsp:cNvSpPr/>
      </dsp:nvSpPr>
      <dsp:spPr>
        <a:xfrm>
          <a:off x="2210718" y="259163"/>
          <a:ext cx="2068078" cy="4580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Theory </a:t>
          </a:r>
          <a:endParaRPr lang="en-US" sz="1800" kern="1200" dirty="0"/>
        </a:p>
      </dsp:txBody>
      <dsp:txXfrm>
        <a:off x="2439742" y="259163"/>
        <a:ext cx="1610030" cy="458048"/>
      </dsp:txXfrm>
    </dsp:sp>
    <dsp:sp modelId="{CD11B153-0FF8-4E15-A6C2-1D97B6DAFABE}">
      <dsp:nvSpPr>
        <dsp:cNvPr id="0" name=""/>
        <dsp:cNvSpPr/>
      </dsp:nvSpPr>
      <dsp:spPr>
        <a:xfrm>
          <a:off x="4025614" y="259163"/>
          <a:ext cx="2068078" cy="4580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Reality</a:t>
          </a:r>
          <a:endParaRPr lang="en-US" sz="1800" kern="1200" dirty="0"/>
        </a:p>
      </dsp:txBody>
      <dsp:txXfrm>
        <a:off x="4254638" y="259163"/>
        <a:ext cx="1610030" cy="458048"/>
      </dsp:txXfrm>
    </dsp:sp>
    <dsp:sp modelId="{154EE1CC-C43E-4211-86DB-5820FC91F303}">
      <dsp:nvSpPr>
        <dsp:cNvPr id="0" name=""/>
        <dsp:cNvSpPr/>
      </dsp:nvSpPr>
      <dsp:spPr>
        <a:xfrm>
          <a:off x="2307" y="886136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GSDP</a:t>
          </a:r>
          <a:endParaRPr lang="en-US" sz="1800" kern="1200" dirty="0"/>
        </a:p>
      </dsp:txBody>
      <dsp:txXfrm>
        <a:off x="438076" y="886136"/>
        <a:ext cx="1620123" cy="871537"/>
      </dsp:txXfrm>
    </dsp:sp>
    <dsp:sp modelId="{0E7A923F-CF4E-4014-9AC1-FC871A9955D1}">
      <dsp:nvSpPr>
        <dsp:cNvPr id="0" name=""/>
        <dsp:cNvSpPr/>
      </dsp:nvSpPr>
      <dsp:spPr>
        <a:xfrm>
          <a:off x="2210718" y="960217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Rich should trade with rich</a:t>
          </a:r>
          <a:endParaRPr lang="en-US" sz="1900" kern="1200" dirty="0"/>
        </a:p>
      </dsp:txBody>
      <dsp:txXfrm>
        <a:off x="2572406" y="960217"/>
        <a:ext cx="1344702" cy="723376"/>
      </dsp:txXfrm>
    </dsp:sp>
    <dsp:sp modelId="{9727395F-8601-4C69-9B96-1612D96D0F82}">
      <dsp:nvSpPr>
        <dsp:cNvPr id="0" name=""/>
        <dsp:cNvSpPr/>
      </dsp:nvSpPr>
      <dsp:spPr>
        <a:xfrm>
          <a:off x="4025614" y="960217"/>
          <a:ext cx="2068078" cy="723376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“less elastic” than USA</a:t>
          </a:r>
          <a:endParaRPr lang="en-US" sz="1900" kern="1200" dirty="0"/>
        </a:p>
      </dsp:txBody>
      <dsp:txXfrm>
        <a:off x="4387302" y="960217"/>
        <a:ext cx="1344702" cy="723376"/>
      </dsp:txXfrm>
    </dsp:sp>
    <dsp:sp modelId="{2546CD21-6C39-411C-AAD1-51A176839267}">
      <dsp:nvSpPr>
        <dsp:cNvPr id="0" name=""/>
        <dsp:cNvSpPr/>
      </dsp:nvSpPr>
      <dsp:spPr>
        <a:xfrm>
          <a:off x="2307" y="1879689"/>
          <a:ext cx="2491660" cy="871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Distance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▲</a:t>
          </a:r>
          <a:endParaRPr lang="en-US" sz="1800" kern="1200" dirty="0"/>
        </a:p>
      </dsp:txBody>
      <dsp:txXfrm>
        <a:off x="438076" y="1879689"/>
        <a:ext cx="1620123" cy="871537"/>
      </dsp:txXfrm>
    </dsp:sp>
    <dsp:sp modelId="{72311F22-95A8-47B5-AE7C-C58E4148C49B}">
      <dsp:nvSpPr>
        <dsp:cNvPr id="0" name=""/>
        <dsp:cNvSpPr/>
      </dsp:nvSpPr>
      <dsp:spPr>
        <a:xfrm>
          <a:off x="2210718" y="1953770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Trade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▼</a:t>
          </a:r>
          <a:endParaRPr lang="en-US" sz="1800" kern="1200" dirty="0"/>
        </a:p>
      </dsp:txBody>
      <dsp:txXfrm>
        <a:off x="2572406" y="1953770"/>
        <a:ext cx="1344702" cy="723376"/>
      </dsp:txXfrm>
    </dsp:sp>
    <dsp:sp modelId="{B2DB99F7-624D-4ABF-8B45-A7398085331E}">
      <dsp:nvSpPr>
        <dsp:cNvPr id="0" name=""/>
        <dsp:cNvSpPr/>
      </dsp:nvSpPr>
      <dsp:spPr>
        <a:xfrm>
          <a:off x="4025614" y="1953770"/>
          <a:ext cx="2068078" cy="7233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“less elastic” than USA</a:t>
          </a:r>
          <a:endParaRPr lang="en-US" sz="1800" kern="1200" dirty="0"/>
        </a:p>
      </dsp:txBody>
      <dsp:txXfrm>
        <a:off x="4387302" y="1953770"/>
        <a:ext cx="1344702" cy="723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0.09061</cdr:x>
      <cdr:y>0.42871</cdr:y>
    </cdr:from>
    <cdr:to>
      <cdr:x>0.41654</cdr:x>
      <cdr:y>0.63422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797176" y="2277877"/>
          <a:ext cx="2867508" cy="1091949"/>
        </a:xfrm>
        <a:prstGeom xmlns:a="http://schemas.openxmlformats.org/drawingml/2006/main" prst="wedgeRectCallout">
          <a:avLst>
            <a:gd name="adj1" fmla="val 39708"/>
            <a:gd name="adj2" fmla="val 68325"/>
          </a:avLst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2000" dirty="0" smtClean="0"/>
            <a:t>Global market moving towards synthetic cloths but </a:t>
          </a:r>
        </a:p>
        <a:p xmlns:a="http://schemas.openxmlformats.org/drawingml/2006/main">
          <a:r>
            <a:rPr lang="en-US" sz="2000" dirty="0" smtClean="0"/>
            <a:t>Indian </a:t>
          </a:r>
          <a:r>
            <a:rPr lang="en-US" sz="2000" dirty="0" err="1" smtClean="0"/>
            <a:t>maal</a:t>
          </a:r>
          <a:r>
            <a:rPr lang="en-US" sz="2000" dirty="0" smtClean="0"/>
            <a:t> expensive.</a:t>
          </a:r>
        </a:p>
      </cdr:txBody>
    </cdr:sp>
  </cdr:relSizeAnchor>
  <cdr:relSizeAnchor xmlns:cdr="http://schemas.openxmlformats.org/drawingml/2006/chartDrawing">
    <cdr:from>
      <cdr:x>0.48437</cdr:x>
      <cdr:y>0</cdr:y>
    </cdr:from>
    <cdr:to>
      <cdr:x>0.8103</cdr:x>
      <cdr:y>0.20551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4261436" y="0"/>
          <a:ext cx="2867487" cy="1091954"/>
        </a:xfrm>
        <a:prstGeom xmlns:a="http://schemas.openxmlformats.org/drawingml/2006/main" prst="wedgeRectCallout">
          <a:avLst>
            <a:gd name="adj1" fmla="val 66333"/>
            <a:gd name="adj2" fmla="val 43935"/>
          </a:avLst>
        </a:prstGeom>
        <a:solidFill xmlns:a="http://schemas.openxmlformats.org/drawingml/2006/main">
          <a:schemeClr val="accent2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2800" dirty="0" smtClean="0"/>
            <a:t>Same issue with Synthetic footwear.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99B5C-9059-4DB1-8629-B888F3433D91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826B3-F254-4E2F-B967-32B0AF5B8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86BBC-F09E-43D5-894A-BB58722FA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6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39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0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9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1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1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8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9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98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3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20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Evergreening</a:t>
            </a:r>
            <a:r>
              <a:rPr lang="en-US" dirty="0"/>
              <a:t> = above 20 years.</a:t>
            </a:r>
          </a:p>
          <a:p>
            <a:endParaRPr lang="en-US" dirty="0"/>
          </a:p>
          <a:p>
            <a:r>
              <a:rPr lang="en-US" dirty="0"/>
              <a:t>trade flows between countries are directly proportional to the “size” of the two countries - as measured by GDP - and inversely proportional to the distance between them.  Distance is a proxy for all trade costs between countries, including not just transport costs, but also those related to language, currency, policy etc.  The idea being that countries having a similar language, currency, political system or colonial links are more likely to trade with each other because all costs other than transportation will be lower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Evergreening</a:t>
            </a:r>
            <a:r>
              <a:rPr lang="en-US" dirty="0"/>
              <a:t> = above 20 years.</a:t>
            </a:r>
          </a:p>
          <a:p>
            <a:endParaRPr lang="en-US" dirty="0"/>
          </a:p>
          <a:p>
            <a:r>
              <a:rPr lang="en-US" dirty="0"/>
              <a:t>trade flows between countries are directly proportional to the “size” of the two countries - as measured by GDP - and inversely proportional to the distance between them.  Distance is a proxy for all trade costs between countries, including not just transport costs, but also those related to language, currency, policy etc.  The idea being that countries having a similar language, currency, political system or colonial links are more likely to trade with each other because all costs other than transportation will be lower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3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Evergreening</a:t>
            </a:r>
            <a:r>
              <a:rPr lang="en-US" dirty="0"/>
              <a:t> = above 20 years.</a:t>
            </a:r>
          </a:p>
          <a:p>
            <a:endParaRPr lang="en-US" dirty="0"/>
          </a:p>
          <a:p>
            <a:r>
              <a:rPr lang="en-US" dirty="0"/>
              <a:t>trade flows between countries are directly proportional to the “size” of the two countries - as measured by GDP - and inversely proportional to the distance between them.  Distance is a proxy for all trade costs between countries, including not just transport costs, but also those related to language, currency, policy etc.  The idea being that countries having a similar language, currency, political system or colonial links are more likely to trade with each other because all costs other than transportation will be lower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52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Evergreening</a:t>
            </a:r>
            <a:r>
              <a:rPr lang="en-US" dirty="0"/>
              <a:t> = above 20 years.</a:t>
            </a:r>
          </a:p>
          <a:p>
            <a:endParaRPr lang="en-US" dirty="0"/>
          </a:p>
          <a:p>
            <a:r>
              <a:rPr lang="en-US" dirty="0"/>
              <a:t>trade flows between countries are directly proportional to the “size” of the two countries - as measured by GDP - and inversely proportional to the distance between them.  Distance is a proxy for all trade costs between countries, including not just transport costs, but also those related to language, currency, policy etc.  The idea being that countries having a similar language, currency, political system or colonial links are more likely to trade with each other because all costs other than transportation will be lower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12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2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04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0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6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4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4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49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1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9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826B3-F254-4E2F-B967-32B0AF5B88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0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Regulatory cholesterol</a:t>
            </a:r>
          </a:p>
          <a:p>
            <a:pPr lvl="1"/>
            <a:r>
              <a:rPr lang="en-US" dirty="0" smtClean="0"/>
              <a:t>Factory act provisions, EPFO. [Now Govt agreed to contribute employer’s 15% in EPFO* ]</a:t>
            </a:r>
          </a:p>
          <a:p>
            <a:pPr lvl="1"/>
            <a:r>
              <a:rPr lang="en-US" dirty="0" smtClean="0"/>
              <a:t>No incentive to grow “large”, because more employees= more amnesties and inspector raj</a:t>
            </a:r>
          </a:p>
          <a:p>
            <a:pPr lvl="0"/>
            <a:r>
              <a:rPr lang="en-US" dirty="0" smtClean="0"/>
              <a:t>Result: firms prefer to remain ‘small’</a:t>
            </a:r>
          </a:p>
          <a:p>
            <a:pPr lvl="1"/>
            <a:r>
              <a:rPr lang="en-US" dirty="0" smtClean="0"/>
              <a:t>India: Only 10% firms have &gt;500 employees</a:t>
            </a:r>
          </a:p>
          <a:p>
            <a:pPr lvl="1"/>
            <a:r>
              <a:rPr lang="en-US" dirty="0" smtClean="0"/>
              <a:t>China: 28% = economies of scale.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05-Jun-17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81.png"/><Relationship Id="rId4" Type="http://schemas.openxmlformats.org/officeDocument/2006/relationships/diagramData" Target="../diagrams/data5.xml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5i96HztBOIw" TargetMode="External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0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44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microsoft.com/office/2007/relationships/diagramDrawing" Target="../diagrams/drawing4.xml"/><Relationship Id="rId5" Type="http://schemas.openxmlformats.org/officeDocument/2006/relationships/hyperlink" Target="https://www.youtube.com/watch?v=c6pzgApj3pQ" TargetMode="External"/><Relationship Id="rId10" Type="http://schemas.openxmlformats.org/officeDocument/2006/relationships/diagramColors" Target="../diagrams/colors4.xml"/><Relationship Id="rId4" Type="http://schemas.openxmlformats.org/officeDocument/2006/relationships/image" Target="../media/image45.png"/><Relationship Id="rId9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02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11" Type="http://schemas.microsoft.com/office/2007/relationships/diagramDrawing" Target="../diagrams/drawing7.xml"/><Relationship Id="rId5" Type="http://schemas.openxmlformats.org/officeDocument/2006/relationships/image" Target="../media/image104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103.png"/><Relationship Id="rId9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png"/><Relationship Id="rId4" Type="http://schemas.openxmlformats.org/officeDocument/2006/relationships/hyperlink" Target="https://www.youtube.com/watch?v=c6pzgApj3p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95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113.png"/><Relationship Id="rId4" Type="http://schemas.openxmlformats.org/officeDocument/2006/relationships/diagramData" Target="../diagrams/data9.xml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115.png"/><Relationship Id="rId4" Type="http://schemas.openxmlformats.org/officeDocument/2006/relationships/diagramData" Target="../diagrams/data10.xml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VXAVmBKuM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18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19.png"/><Relationship Id="rId9" Type="http://schemas.microsoft.com/office/2007/relationships/diagramDrawing" Target="../diagrams/drawing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123.png"/><Relationship Id="rId3" Type="http://schemas.openxmlformats.org/officeDocument/2006/relationships/image" Target="../media/image34.png"/><Relationship Id="rId7" Type="http://schemas.openxmlformats.org/officeDocument/2006/relationships/diagramColors" Target="../diagrams/colors1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13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chart" Target="../charts/chart1.xml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Relationship Id="rId1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WiLqpREcf8E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12" y="2934097"/>
            <a:ext cx="5476674" cy="368762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90785" y="3963685"/>
            <a:ext cx="5861352" cy="1741719"/>
            <a:chOff x="0" y="3859823"/>
            <a:chExt cx="7874957" cy="20670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867968"/>
              <a:ext cx="7874957" cy="20589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" y="3859823"/>
              <a:ext cx="5948838" cy="5539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33 pages </a:t>
              </a:r>
              <a:r>
                <a:rPr lang="en-US" sz="2400" dirty="0" err="1" smtClean="0"/>
                <a:t>bol-bachchan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Franklin Gothic Medium Cond" panose="020B0606030402020204" pitchFamily="34" charset="0"/>
                </a:rPr>
                <a:t>► 13 slides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90785" y="2437270"/>
            <a:ext cx="5869294" cy="1523195"/>
            <a:chOff x="-8965" y="4133742"/>
            <a:chExt cx="9144000" cy="2261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65" y="4133742"/>
              <a:ext cx="9144000" cy="226101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1" y="5864468"/>
              <a:ext cx="7207288" cy="3956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 pages </a:t>
              </a:r>
              <a:r>
                <a:rPr lang="en-US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bol-bachchan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►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12 slides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Btw, Government has taken steps…</a:t>
            </a:r>
            <a:endParaRPr lang="en-US" dirty="0"/>
          </a:p>
        </p:txBody>
      </p:sp>
      <p:pic>
        <p:nvPicPr>
          <p:cNvPr id="1026" name="Picture 2" descr="http://www.thehindubusinessline.com/multimedia/dynamic/00836/BL14_MALLYA_836457f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8618" y="834036"/>
            <a:ext cx="3237857" cy="36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Callout 5"/>
          <p:cNvSpPr/>
          <p:nvPr/>
        </p:nvSpPr>
        <p:spPr>
          <a:xfrm>
            <a:off x="2080727" y="3439643"/>
            <a:ext cx="2172145" cy="184453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Salary 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&lt;15k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12%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contribute to EPF (provident)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4467546" y="3406717"/>
            <a:ext cx="2175851" cy="1446819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Employer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12% contribute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467546" y="4730262"/>
          <a:ext cx="5090747" cy="1284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4404946"/>
            <a:ext cx="2201274" cy="2453054"/>
          </a:xfrm>
          <a:prstGeom prst="rect">
            <a:avLst/>
          </a:prstGeom>
        </p:spPr>
      </p:pic>
      <p:sp>
        <p:nvSpPr>
          <p:cNvPr id="5" name="Speech Bubble: Rectangle 4"/>
          <p:cNvSpPr/>
          <p:nvPr/>
        </p:nvSpPr>
        <p:spPr>
          <a:xfrm>
            <a:off x="2089520" y="5826721"/>
            <a:ext cx="6843465" cy="916979"/>
          </a:xfrm>
          <a:prstGeom prst="wedgeRectCallout">
            <a:avLst>
              <a:gd name="adj1" fmla="val -57411"/>
              <a:gd name="adj2" fmla="val -46852"/>
            </a:avLst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2016: </a:t>
            </a:r>
            <a:r>
              <a:rPr lang="en-US" sz="2400" dirty="0" smtClean="0">
                <a:solidFill>
                  <a:srgbClr val="FFC000"/>
                </a:solidFill>
              </a:rPr>
              <a:t>Pradhan Mantri </a:t>
            </a:r>
            <a:r>
              <a:rPr lang="sv-SE" sz="2400" dirty="0" smtClean="0">
                <a:solidFill>
                  <a:srgbClr val="FFC000"/>
                </a:solidFill>
              </a:rPr>
              <a:t>Rozgar Protsahan Yojana</a:t>
            </a:r>
            <a:r>
              <a:rPr lang="en-US" sz="2400" dirty="0" smtClean="0"/>
              <a:t>: Labour ministry will pay this </a:t>
            </a:r>
            <a:r>
              <a:rPr lang="en-US" sz="2400" dirty="0" smtClean="0">
                <a:solidFill>
                  <a:srgbClr val="FFC000"/>
                </a:solidFill>
              </a:rPr>
              <a:t>Orange</a:t>
            </a:r>
            <a:r>
              <a:rPr lang="en-US" sz="2400" dirty="0" smtClean="0"/>
              <a:t> part for 3 years for new recruit. 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67" y="-281355"/>
            <a:ext cx="2450133" cy="2621975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6643397" y="2119069"/>
            <a:ext cx="2500603" cy="2496894"/>
          </a:xfrm>
          <a:prstGeom prst="wedgeRectCallout">
            <a:avLst>
              <a:gd name="adj1" fmla="val -10095"/>
              <a:gd name="adj2" fmla="val 71802"/>
            </a:avLst>
          </a:prstGeom>
          <a:solidFill>
            <a:srgbClr val="FB4C69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Textile ministry will contribute this pink part for 3 years. (2016, textile employment generation package)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57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51F040-C353-424A-AACB-E7F5E7DD4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1E51F040-C353-424A-AACB-E7F5E7DD4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CE9D74-1D76-4AED-B4E2-2BACB2CF3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99CE9D74-1D76-4AED-B4E2-2BACB2CF3A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Graphic spid="2" grpId="0">
        <p:bldSub>
          <a:bldDgm bld="lvlOne"/>
        </p:bldSub>
      </p:bldGraphic>
      <p:bldP spid="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The purpose(s) of </a:t>
            </a:r>
            <a:r>
              <a:rPr lang="en-US" sz="4000" dirty="0">
                <a:solidFill>
                  <a:srgbClr val="FFC000"/>
                </a:solidFill>
              </a:rPr>
              <a:t>Pradhan Mantri </a:t>
            </a:r>
            <a:r>
              <a:rPr lang="sv-SE" sz="4000" dirty="0">
                <a:solidFill>
                  <a:srgbClr val="FFC000"/>
                </a:solidFill>
              </a:rPr>
              <a:t>Rozgar Protsahan </a:t>
            </a:r>
            <a:r>
              <a:rPr lang="sv-SE" sz="4000" dirty="0" smtClean="0">
                <a:solidFill>
                  <a:srgbClr val="FFC000"/>
                </a:solidFill>
              </a:rPr>
              <a:t>Yojana </a:t>
            </a:r>
            <a:r>
              <a:rPr lang="sv-SE" sz="4000" dirty="0" smtClean="0"/>
              <a:t>is / are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Provide capital loan subsidies to MSME sector if they hire more workers.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Provide loan subsidies to ITI and NSDC certificate holders to startup their own business.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/>
              <a:t>Encourage employers to hire workers with written job contracts and thereby create formal jobs in the economy.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All of the above.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02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6610" y="1001472"/>
            <a:ext cx="6049422" cy="5856528"/>
            <a:chOff x="892916" y="795523"/>
            <a:chExt cx="6049422" cy="58565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916" y="795523"/>
              <a:ext cx="4921111" cy="5856528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979002" y="5021992"/>
              <a:ext cx="3963336" cy="1630059"/>
              <a:chOff x="2979002" y="5021992"/>
              <a:chExt cx="3963336" cy="1630059"/>
            </a:xfrm>
          </p:grpSpPr>
          <p:sp>
            <p:nvSpPr>
              <p:cNvPr id="9" name="Pentagon 8"/>
              <p:cNvSpPr/>
              <p:nvPr/>
            </p:nvSpPr>
            <p:spPr>
              <a:xfrm>
                <a:off x="3790765" y="6001305"/>
                <a:ext cx="3151573" cy="650746"/>
              </a:xfrm>
              <a:prstGeom prst="homePlat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Colombo: </a:t>
                </a:r>
              </a:p>
              <a:p>
                <a:pPr algn="ctr"/>
                <a:r>
                  <a:rPr lang="en-US" dirty="0" smtClean="0"/>
                  <a:t>Very large container ships</a:t>
                </a:r>
                <a:endParaRPr lang="en-US" dirty="0"/>
              </a:p>
            </p:txBody>
          </p:sp>
          <p:sp>
            <p:nvSpPr>
              <p:cNvPr id="10" name="Pentagon 9"/>
              <p:cNvSpPr/>
              <p:nvPr/>
            </p:nvSpPr>
            <p:spPr>
              <a:xfrm rot="3865757">
                <a:off x="2673283" y="5327711"/>
                <a:ext cx="880740" cy="269302"/>
              </a:xfrm>
              <a:prstGeom prst="homePlat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Cargo</a:t>
                </a:r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Clothes, shoes: Labour is plenty but </a:t>
            </a:r>
            <a:r>
              <a:rPr lang="en-US" strike="sngStrike" dirty="0" smtClean="0"/>
              <a:t>1) Labour laws</a:t>
            </a:r>
            <a:r>
              <a:rPr lang="en-US" dirty="0" smtClean="0"/>
              <a:t> 2) logistics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27" y="5570526"/>
            <a:ext cx="3998966" cy="636728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169377" y="6207254"/>
            <a:ext cx="1978122" cy="580408"/>
          </a:xfrm>
          <a:prstGeom prst="wedgeRectCallout">
            <a:avLst>
              <a:gd name="adj1" fmla="val -35501"/>
              <a:gd name="adj2" fmla="val -91373"/>
            </a:avLst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तो फिर इडली तंत्र क्या है?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619" y="3349235"/>
            <a:ext cx="24384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3390"/>
            <a:ext cx="8136359" cy="3533158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3444536" y="760012"/>
            <a:ext cx="2015231" cy="115409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takes more time for custom clearance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Down Arrow Callout 4"/>
          <p:cNvSpPr/>
          <p:nvPr/>
        </p:nvSpPr>
        <p:spPr>
          <a:xfrm>
            <a:off x="5745388" y="1169412"/>
            <a:ext cx="2325950" cy="115409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takes more time to deliver cargo to USA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115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4908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Labour law| logistics | Reason #3a: Tax, tariff policies [of India]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2057399" y="1855177"/>
            <a:ext cx="4126523" cy="1011116"/>
          </a:xfrm>
          <a:prstGeom prst="wedgeRectCallout">
            <a:avLst>
              <a:gd name="adj1" fmla="val -61742"/>
              <a:gd name="adj2" fmla="val -157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Under GST, we must rationalize these anomalies.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1398681"/>
            <a:ext cx="1846385" cy="1795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52" y="4325814"/>
            <a:ext cx="2084102" cy="1406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868" y="4325814"/>
            <a:ext cx="2344615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"/>
        </p:bldSub>
      </p:bldGraphic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364" y="1796715"/>
            <a:ext cx="2084102" cy="1406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780" y="1796715"/>
            <a:ext cx="2344615" cy="1406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Reason #3b: Tax, tariff policies [of EU]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4976642" cy="2907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24" y="3277780"/>
            <a:ext cx="4653423" cy="35031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834329"/>
            <a:ext cx="4018085" cy="2930532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895155">
            <a:off x="3387104" y="2388943"/>
            <a:ext cx="4744086" cy="96831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Bangladesh L.D.C: DQFQ</a:t>
            </a:r>
            <a:endParaRPr lang="en-US" sz="2800" dirty="0"/>
          </a:p>
        </p:txBody>
      </p:sp>
      <p:sp>
        <p:nvSpPr>
          <p:cNvPr id="13" name="Left Arrow 12"/>
          <p:cNvSpPr/>
          <p:nvPr/>
        </p:nvSpPr>
        <p:spPr>
          <a:xfrm rot="1895155">
            <a:off x="1792206" y="3503761"/>
            <a:ext cx="3628274" cy="968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India 9-12% import tax</a:t>
            </a:r>
            <a:endParaRPr lang="en-US" sz="2800" dirty="0"/>
          </a:p>
        </p:txBody>
      </p:sp>
      <p:sp>
        <p:nvSpPr>
          <p:cNvPr id="9" name="Left Arrow 8"/>
          <p:cNvSpPr/>
          <p:nvPr/>
        </p:nvSpPr>
        <p:spPr>
          <a:xfrm rot="1895155">
            <a:off x="3445411" y="3503761"/>
            <a:ext cx="5217704" cy="96831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EU Vietnam Duty free agreement 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707" y="149911"/>
            <a:ext cx="3545293" cy="5713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03689" y="709153"/>
            <a:ext cx="840311" cy="1161858"/>
          </a:xfrm>
          <a:prstGeom prst="rect">
            <a:avLst/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4150347"/>
              <a:satOff val="24564"/>
              <a:lumOff val="1618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>
          <a:xfrm>
            <a:off x="1661747" y="4317365"/>
            <a:ext cx="4365638" cy="1897125"/>
          </a:xfrm>
          <a:prstGeom prst="wedgeRectCallout">
            <a:avLst>
              <a:gd name="adj1" fmla="val -61515"/>
              <a:gd name="adj2" fmla="val -1536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Therefore,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747" y="4369424"/>
            <a:ext cx="3668147" cy="15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3" y="973903"/>
            <a:ext cx="9120447" cy="3413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9155" y="4317365"/>
            <a:ext cx="2057399" cy="2001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649" y="4369424"/>
            <a:ext cx="3747351" cy="22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According to Economic Survey 2016-17, which of the following factors have hampered the export of India’s textile and footwear industries?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Majority  of Indian units in these two sectors are small sized and relying on informal workers.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Absence of free trade agreements with our export markets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Our wages are higher than that of China.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b="1" dirty="0"/>
              <a:t>Answer Choices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</a:t>
            </a:r>
            <a:r>
              <a:rPr lang="en-US" sz="3200" dirty="0" smtClean="0"/>
              <a:t>(</a:t>
            </a:r>
            <a:r>
              <a:rPr lang="en-US" sz="3200" dirty="0"/>
              <a:t>d) all of </a:t>
            </a:r>
            <a:r>
              <a:rPr lang="en-US" sz="3200" dirty="0" smtClean="0"/>
              <a:t>them</a:t>
            </a:r>
          </a:p>
          <a:p>
            <a:pPr marL="0" indent="0">
              <a:buNone/>
            </a:pPr>
            <a:endParaRPr lang="en-US" sz="3200" dirty="0" smtClean="0"/>
          </a:p>
          <a:p>
            <a:pPr marL="514350" indent="-514350">
              <a:buAutoNum type="alphaLcPeriod"/>
            </a:pPr>
            <a:endParaRPr lang="en-US" sz="3200" dirty="0" smtClean="0"/>
          </a:p>
          <a:p>
            <a:pPr marL="514350" indent="-514350">
              <a:buAutoNum type="alphaLcPeriod"/>
            </a:pPr>
            <a:endParaRPr lang="en-US" sz="3200" dirty="0" smtClean="0"/>
          </a:p>
          <a:p>
            <a:pPr marL="514350" indent="-514350">
              <a:buAutoNum type="alphaLcPeriod"/>
            </a:pPr>
            <a:endParaRPr lang="en-US" sz="3200" dirty="0" smtClean="0"/>
          </a:p>
          <a:p>
            <a:pPr marL="514350" indent="-514350">
              <a:buAutoNum type="alphaL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32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Leather industry specific challenges: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107"/>
            <a:ext cx="7163213" cy="40612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37696" y="1995854"/>
            <a:ext cx="6906304" cy="4862146"/>
            <a:chOff x="2237696" y="1995854"/>
            <a:chExt cx="6906304" cy="48621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7696" y="2641758"/>
              <a:ext cx="6906304" cy="4216242"/>
            </a:xfrm>
            <a:prstGeom prst="rect">
              <a:avLst/>
            </a:prstGeom>
          </p:spPr>
        </p:pic>
        <p:sp>
          <p:nvSpPr>
            <p:cNvPr id="5" name="Pentagon 4"/>
            <p:cNvSpPr/>
            <p:nvPr/>
          </p:nvSpPr>
          <p:spPr>
            <a:xfrm>
              <a:off x="7823200" y="1995854"/>
              <a:ext cx="1320800" cy="1678512"/>
            </a:xfrm>
            <a:prstGeom prst="homePlate">
              <a:avLst>
                <a:gd name="adj" fmla="val 27885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Mains Revision 2016</a:t>
              </a:r>
            </a:p>
            <a:p>
              <a:pPr algn="ctr"/>
              <a:r>
                <a:rPr lang="en-US" dirty="0" smtClean="0">
                  <a:hlinkClick r:id="rId5"/>
                </a:rPr>
                <a:t>SELF Study link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719574"/>
            <a:ext cx="9144000" cy="999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Footwear Design and Development Institute Bill, </a:t>
            </a:r>
            <a:r>
              <a:rPr lang="en-US" sz="2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2017 -&gt; </a:t>
            </a:r>
          </a:p>
          <a:p>
            <a:r>
              <a:rPr lang="en-US" sz="2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Already present, under Comm. Ministry. Make it institute of national importance with governing council. (grant, degree </a:t>
            </a:r>
            <a:r>
              <a:rPr lang="en-US" sz="20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sz="2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benefits.) &lt;ignore. </a:t>
            </a:r>
            <a:r>
              <a:rPr lang="en-US" sz="20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Cost:benefit</a:t>
            </a:r>
            <a:r>
              <a:rPr lang="en-US" sz="2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bad for competitive exams&gt;</a:t>
            </a:r>
            <a:endParaRPr lang="en-US" sz="20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5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 </a:t>
            </a:r>
            <a:r>
              <a:rPr lang="en-US" dirty="0" smtClean="0"/>
              <a:t>Affairs Ministry-&gt; Bureau </a:t>
            </a:r>
            <a:r>
              <a:rPr lang="en-US" dirty="0"/>
              <a:t>of Indian </a:t>
            </a:r>
            <a:r>
              <a:rPr lang="en-US" dirty="0" smtClean="0"/>
              <a:t>Standards (</a:t>
            </a:r>
            <a:r>
              <a:rPr lang="en-US" dirty="0" smtClean="0">
                <a:solidFill>
                  <a:srgbClr val="FFC000"/>
                </a:solidFill>
              </a:rPr>
              <a:t>BIS</a:t>
            </a:r>
            <a:r>
              <a:rPr lang="en-US" dirty="0" smtClean="0"/>
              <a:t>)-&gt; </a:t>
            </a:r>
            <a:r>
              <a:rPr lang="en-US" dirty="0" smtClean="0">
                <a:solidFill>
                  <a:srgbClr val="FFC000"/>
                </a:solidFill>
              </a:rPr>
              <a:t>ISI</a:t>
            </a:r>
            <a:r>
              <a:rPr lang="en-US" dirty="0" smtClean="0"/>
              <a:t> mark so you’re assured of ‘helmet quality’. Similarly,</a:t>
            </a:r>
          </a:p>
          <a:p>
            <a:r>
              <a:rPr lang="en-US" dirty="0" smtClean="0"/>
              <a:t>2015: Textile ministry-&gt; India </a:t>
            </a:r>
            <a:r>
              <a:rPr lang="en-US" dirty="0" smtClean="0">
                <a:solidFill>
                  <a:srgbClr val="FFC000"/>
                </a:solidFill>
              </a:rPr>
              <a:t>Handloom Brand:</a:t>
            </a:r>
            <a:r>
              <a:rPr lang="en-US" dirty="0" smtClean="0"/>
              <a:t> 2015- </a:t>
            </a:r>
            <a:r>
              <a:rPr lang="en-US" dirty="0"/>
              <a:t>certification for "</a:t>
            </a:r>
            <a:r>
              <a:rPr lang="en-US" u="sng" dirty="0"/>
              <a:t>hand woven, natural fiber, safe </a:t>
            </a:r>
            <a:r>
              <a:rPr lang="en-US" u="sng" dirty="0" smtClean="0"/>
              <a:t>dyes, no </a:t>
            </a:r>
            <a:r>
              <a:rPr lang="en-US" u="sng" dirty="0"/>
              <a:t>defect, no child </a:t>
            </a:r>
            <a:r>
              <a:rPr lang="en-US" u="sng" dirty="0" err="1"/>
              <a:t>labour</a:t>
            </a:r>
            <a:r>
              <a:rPr lang="en-US" dirty="0" smtClean="0"/>
              <a:t>.“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doesn’t mean we are not doing anything to improve!?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Clothes and shoes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002" y="4508082"/>
            <a:ext cx="3111344" cy="234991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366" y="3124200"/>
            <a:ext cx="2227318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094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4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366" y="3124200"/>
            <a:ext cx="2227318" cy="3038475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010403"/>
              </p:ext>
            </p:extLst>
          </p:nvPr>
        </p:nvGraphicFramePr>
        <p:xfrm>
          <a:off x="241300" y="287338"/>
          <a:ext cx="6373813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Ministry of textile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Handicraft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920" y="4840448"/>
            <a:ext cx="5964572" cy="16610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en-US" sz="2800" u="sng" dirty="0" smtClean="0"/>
              <a:t>Weavers</a:t>
            </a:r>
            <a:r>
              <a:rPr lang="en-US" sz="2800" dirty="0" smtClean="0"/>
              <a:t>: </a:t>
            </a:r>
            <a:r>
              <a:rPr lang="en-US" sz="2800" dirty="0"/>
              <a:t>Credit Card (2012</a:t>
            </a:r>
            <a:r>
              <a:rPr lang="en-US" sz="2800" dirty="0" smtClean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u="sng" dirty="0" smtClean="0"/>
              <a:t>Central wool board</a:t>
            </a:r>
            <a:r>
              <a:rPr lang="en-US" sz="2800" dirty="0" smtClean="0"/>
              <a:t>: promote Pashmina wool products from </a:t>
            </a:r>
            <a:r>
              <a:rPr lang="en-US" sz="2800" dirty="0" err="1" smtClean="0"/>
              <a:t>Ladakh</a:t>
            </a:r>
            <a:r>
              <a:rPr lang="en-US" sz="2800" dirty="0" smtClean="0"/>
              <a:t> &amp; </a:t>
            </a:r>
            <a:r>
              <a:rPr lang="en-US" sz="2800" dirty="0" err="1" smtClean="0"/>
              <a:t>Kargil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76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395521-3208-445F-B7AA-AC6C18967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6395521-3208-445F-B7AA-AC6C189673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E5A99C-82E7-487E-A8F5-4F5274892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FE5A99C-82E7-487E-A8F5-4F5274892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B42423-6FBE-439B-BE7C-7EDB347AC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6B42423-6FBE-439B-BE7C-7EDB347AC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0056F1-B959-4EC4-B432-43431FEF5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230056F1-B959-4EC4-B432-43431FEF5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40C73B-2337-4F48-BDF7-21CB135FC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4F40C73B-2337-4F48-BDF7-21CB135FC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8965" y="4133742"/>
            <a:ext cx="9144000" cy="2261016"/>
            <a:chOff x="-8965" y="4133742"/>
            <a:chExt cx="9144000" cy="22610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65" y="4133742"/>
              <a:ext cx="9144000" cy="22610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5864469"/>
              <a:ext cx="7658100" cy="3956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 pages </a:t>
              </a:r>
              <a:r>
                <a:rPr lang="en-US" sz="28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bol-bachchan</a:t>
              </a:r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►</a:t>
              </a:r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12 slides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368"/>
            <a:ext cx="8536048" cy="21558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5"/>
            <a:ext cx="4661647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Survey 2015-16 [</a:t>
            </a:r>
            <a:r>
              <a:rPr lang="en-US" sz="3600" dirty="0" smtClean="0">
                <a:hlinkClick r:id="rId5"/>
              </a:rPr>
              <a:t>BES16</a:t>
            </a:r>
            <a:r>
              <a:rPr lang="en-US" sz="3600" dirty="0" smtClean="0"/>
              <a:t>]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0" y="4133742"/>
            <a:ext cx="4661647" cy="4572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Survey 2016-17 [BES17]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696916" y="1163002"/>
            <a:ext cx="5456920" cy="8695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Textile firms should shift to smaller town to use women </a:t>
            </a:r>
            <a:r>
              <a:rPr lang="en-US" sz="2400" dirty="0" err="1" smtClean="0"/>
              <a:t>labour</a:t>
            </a:r>
            <a:r>
              <a:rPr lang="en-US" sz="2400" dirty="0" smtClean="0"/>
              <a:t> force freed from agriculture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4768" y="2003485"/>
            <a:ext cx="3543795" cy="226726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97316526"/>
              </p:ext>
            </p:extLst>
          </p:nvPr>
        </p:nvGraphicFramePr>
        <p:xfrm>
          <a:off x="-360312" y="1926438"/>
          <a:ext cx="9504312" cy="278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990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0E11EE-C3A0-4FC5-924D-A0C3F9B30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AC0E11EE-C3A0-4FC5-924D-A0C3F9B30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9235D0-A40A-43AB-A078-605350A32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5F9235D0-A40A-43AB-A078-605350A323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366" y="3124200"/>
            <a:ext cx="2227318" cy="3038475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68127"/>
              </p:ext>
            </p:extLst>
          </p:nvPr>
        </p:nvGraphicFramePr>
        <p:xfrm>
          <a:off x="241300" y="287338"/>
          <a:ext cx="6373813" cy="588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Descending order was asked in CDS/CAPF once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Indian Silk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4158" y="4743249"/>
            <a:ext cx="5326911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/>
              <a:t>Central Silk Board (CSB) is a Statutory Body under </a:t>
            </a:r>
            <a:endParaRPr lang="en-US" sz="3200" dirty="0" smtClean="0"/>
          </a:p>
          <a:p>
            <a:pPr algn="ctr"/>
            <a:r>
              <a:rPr lang="en-US" sz="3200" dirty="0" smtClean="0"/>
              <a:t>Ministry </a:t>
            </a:r>
            <a:r>
              <a:rPr lang="en-US" sz="3200" dirty="0"/>
              <a:t>of Textiles</a:t>
            </a:r>
          </a:p>
        </p:txBody>
      </p:sp>
    </p:spTree>
    <p:extLst>
      <p:ext uri="{BB962C8B-B14F-4D97-AF65-F5344CB8AC3E}">
        <p14:creationId xmlns:p14="http://schemas.microsoft.com/office/powerpoint/2010/main" val="36362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366" y="3124200"/>
            <a:ext cx="2227318" cy="30384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Khadi</a:t>
            </a:r>
            <a:r>
              <a:rPr lang="en-US" dirty="0" smtClean="0"/>
              <a:t> and village industries commission Act 1956</a:t>
            </a:r>
          </a:p>
          <a:p>
            <a:r>
              <a:rPr lang="en-US" dirty="0" smtClean="0"/>
              <a:t>Under MSME ministry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function verbatim asked </a:t>
            </a:r>
            <a:r>
              <a:rPr lang="en-US" dirty="0"/>
              <a:t>in </a:t>
            </a:r>
            <a:r>
              <a:rPr lang="en-US" dirty="0" smtClean="0"/>
              <a:t>CDS/CAPF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KVIC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" y="2078793"/>
            <a:ext cx="6597303" cy="14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Find correct pair: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Bureau </a:t>
            </a:r>
            <a:r>
              <a:rPr lang="en-US" sz="4000" dirty="0"/>
              <a:t>of Indian </a:t>
            </a:r>
            <a:r>
              <a:rPr lang="en-US" sz="4000" dirty="0" smtClean="0"/>
              <a:t>Standards: India Handloom Mark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err="1"/>
              <a:t>Ambedkar</a:t>
            </a:r>
            <a:r>
              <a:rPr lang="en-US" sz="4000" dirty="0"/>
              <a:t> </a:t>
            </a:r>
            <a:r>
              <a:rPr lang="en-US" sz="4000" dirty="0" err="1"/>
              <a:t>Hastshilp</a:t>
            </a:r>
            <a:r>
              <a:rPr lang="en-US" sz="4000" dirty="0"/>
              <a:t> Vikas </a:t>
            </a:r>
            <a:r>
              <a:rPr lang="en-US" sz="4000" dirty="0" smtClean="0"/>
              <a:t>Yojana: </a:t>
            </a:r>
            <a:r>
              <a:rPr lang="en-US" sz="4000" dirty="0" err="1" smtClean="0"/>
              <a:t>Khadi</a:t>
            </a:r>
            <a:r>
              <a:rPr lang="en-US" sz="4000" dirty="0" smtClean="0"/>
              <a:t> and Village industries Commission (KVIC)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Central Silk Board: Ministry of Agriculture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None of the above.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62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870" y="2037403"/>
            <a:ext cx="7465129" cy="1895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547" y="3538891"/>
            <a:ext cx="4631953" cy="2620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140" y="3538891"/>
            <a:ext cx="4166859" cy="3193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9965"/>
            <a:ext cx="9025999" cy="1744830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0" y="2037403"/>
            <a:ext cx="1560870" cy="1501488"/>
          </a:xfrm>
          <a:prstGeom prst="flowChartProcess">
            <a:avLst/>
          </a:prstGeom>
          <a:solidFill>
            <a:srgbClr val="FADED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Bahubali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2 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0679867"/>
              </p:ext>
            </p:extLst>
          </p:nvPr>
        </p:nvGraphicFramePr>
        <p:xfrm>
          <a:off x="-76201" y="-521137"/>
          <a:ext cx="7699131" cy="192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94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916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6207369" cy="124850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</a:rPr>
              <a:t>BES174: Sectors of Economy ► </a:t>
            </a:r>
          </a:p>
          <a:p>
            <a:pPr algn="ctr"/>
            <a:r>
              <a:rPr lang="en-US" sz="4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</a:rPr>
              <a:t>Service Sector</a:t>
            </a:r>
            <a:endParaRPr lang="en-US" sz="4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2952327"/>
            <a:ext cx="2305050" cy="320600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trike="sngStrike" dirty="0" smtClean="0"/>
              <a:t>Vol2: </a:t>
            </a:r>
            <a:r>
              <a:rPr lang="en-US" dirty="0" smtClean="0"/>
              <a:t>ranking, import, export, GVA…x (Cost benefit)</a:t>
            </a:r>
          </a:p>
          <a:p>
            <a:r>
              <a:rPr lang="en-US" dirty="0" smtClean="0"/>
              <a:t>IT </a:t>
            </a:r>
            <a:r>
              <a:rPr lang="en-US" dirty="0"/>
              <a:t>– largest FDI, </a:t>
            </a:r>
            <a:r>
              <a:rPr lang="en-US" dirty="0" smtClean="0"/>
              <a:t>but patent, innovation is less.</a:t>
            </a:r>
          </a:p>
          <a:p>
            <a:r>
              <a:rPr lang="en-US" dirty="0" smtClean="0"/>
              <a:t>Travel, Tourism (Infra lecture BES17”5”)</a:t>
            </a:r>
          </a:p>
          <a:p>
            <a:r>
              <a:rPr lang="en-US" dirty="0"/>
              <a:t>Startup “Bubble” </a:t>
            </a:r>
            <a:r>
              <a:rPr lang="en-US" dirty="0" smtClean="0"/>
              <a:t>(</a:t>
            </a:r>
            <a:r>
              <a:rPr lang="en-US" dirty="0" smtClean="0">
                <a:hlinkClick r:id="rId4"/>
              </a:rPr>
              <a:t>already taught in BES164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Urban nuclear families: FMCG trade [breakfast: Paratha- Kellogg's, Pickles, </a:t>
            </a:r>
            <a:r>
              <a:rPr lang="en-US" dirty="0" err="1" smtClean="0"/>
              <a:t>papad</a:t>
            </a:r>
            <a:r>
              <a:rPr lang="en-US" dirty="0" smtClean="0"/>
              <a:t>- </a:t>
            </a:r>
            <a:r>
              <a:rPr lang="en-US" dirty="0" err="1" smtClean="0"/>
              <a:t>readymade..but</a:t>
            </a:r>
            <a:r>
              <a:rPr lang="en-US" dirty="0" smtClean="0"/>
              <a:t> that’s all for GSM3/Food processing.]</a:t>
            </a:r>
          </a:p>
          <a:p>
            <a:r>
              <a:rPr lang="en-US" dirty="0" smtClean="0"/>
              <a:t>TRADE   = “SERVICE”..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Sectors of economy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69043" y="5218147"/>
            <a:ext cx="7874957" cy="2058934"/>
            <a:chOff x="1269043" y="5191770"/>
            <a:chExt cx="7874957" cy="20589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9043" y="5191770"/>
              <a:ext cx="7874957" cy="205893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269043" y="5200328"/>
              <a:ext cx="6400800" cy="5539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33 pages </a:t>
              </a:r>
              <a:r>
                <a:rPr lang="en-US" sz="3200" dirty="0" err="1" smtClean="0"/>
                <a:t>bol-bachchan</a:t>
              </a:r>
              <a:r>
                <a:rPr lang="en-US" sz="3200" dirty="0" smtClean="0"/>
                <a:t> </a:t>
              </a:r>
              <a:r>
                <a:rPr lang="en-US" sz="3200" dirty="0" smtClean="0">
                  <a:latin typeface="Franklin Gothic Medium Cond" panose="020B0606030402020204" pitchFamily="34" charset="0"/>
                </a:rPr>
                <a:t>► 13 slides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5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7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8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04"/>
          <a:stretch/>
        </p:blipFill>
        <p:spPr>
          <a:xfrm>
            <a:off x="38191" y="93848"/>
            <a:ext cx="9067618" cy="625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year Survey (BES16): Foreign trade variables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764932" y="471787"/>
            <a:ext cx="4325814" cy="895574"/>
          </a:xfrm>
          <a:prstGeom prst="left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proportion to size of economy</a:t>
            </a:r>
          </a:p>
        </p:txBody>
      </p:sp>
      <p:sp>
        <p:nvSpPr>
          <p:cNvPr id="8" name="Left-Right Arrow 7"/>
          <p:cNvSpPr/>
          <p:nvPr/>
        </p:nvSpPr>
        <p:spPr>
          <a:xfrm rot="1276555">
            <a:off x="943775" y="2734060"/>
            <a:ext cx="4268655" cy="895574"/>
          </a:xfrm>
          <a:prstGeom prst="left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Inverse </a:t>
            </a:r>
            <a:r>
              <a:rPr lang="en-US" sz="2000" dirty="0"/>
              <a:t>proportion to “Distance”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891194" y="4555646"/>
            <a:ext cx="2533427" cy="831176"/>
          </a:xfrm>
          <a:prstGeom prst="wedgeRectCallout">
            <a:avLst>
              <a:gd name="adj1" fmla="val -40962"/>
              <a:gd name="adj2" fmla="val -141658"/>
            </a:avLst>
          </a:prstGeom>
          <a:solidFill>
            <a:schemeClr val="accent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Language, Policy, Political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41" y="4139516"/>
            <a:ext cx="166721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147" y="711704"/>
            <a:ext cx="3660853" cy="4581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year (BES17): now let’s test it for India’s internal trade!!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84007413"/>
              </p:ext>
            </p:extLst>
          </p:nvPr>
        </p:nvGraphicFramePr>
        <p:xfrm>
          <a:off x="-348762" y="71170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205" y="4683219"/>
            <a:ext cx="3543795" cy="226726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617784" y="5292970"/>
            <a:ext cx="3701562" cy="1042628"/>
          </a:xfrm>
          <a:prstGeom prst="wedgeRectCallout">
            <a:avLst>
              <a:gd name="adj1" fmla="val 71804"/>
              <a:gd name="adj2" fmla="val -153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is this possible?</a:t>
            </a:r>
          </a:p>
          <a:p>
            <a:pPr algn="ctr"/>
            <a:r>
              <a:rPr lang="hi-IN" sz="2800" dirty="0" smtClean="0"/>
              <a:t>कुछ तो गडबड है दया</a:t>
            </a:r>
            <a:r>
              <a:rPr lang="en-US" sz="2800" dirty="0" smtClean="0"/>
              <a:t> </a:t>
            </a:r>
            <a:r>
              <a:rPr lang="hi-IN" sz="2800" dirty="0" smtClean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20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A1C719-FFD7-490F-81FC-B37DAFD08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BA1C719-FFD7-490F-81FC-B37DAFD08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D6ACB7-E331-406B-A70F-D6F4593159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0D6ACB7-E331-406B-A70F-D6F4593159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11B153-0FF8-4E15-A6C2-1D97B6DAF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D11B153-0FF8-4E15-A6C2-1D97B6DAF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4EE1CC-C43E-4211-86DB-5820FC91F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54EE1CC-C43E-4211-86DB-5820FC91F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7A923F-CF4E-4014-9AC1-FC871A995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0E7A923F-CF4E-4014-9AC1-FC871A995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27395F-8601-4C69-9B96-1612D96D0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9727395F-8601-4C69-9B96-1612D96D0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46CD21-6C39-411C-AAD1-51A176839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546CD21-6C39-411C-AAD1-51A176839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311F22-95A8-47B5-AE7C-C58E4148C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72311F22-95A8-47B5-AE7C-C58E4148C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B99F7-624D-4ABF-8B45-A73980853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2DB99F7-624D-4ABF-8B45-A739808533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40AFB-38CE-4501-8576-C87336534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D9B40AFB-38CE-4501-8576-C87336534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5024B2-F94C-4C23-919E-0B75199EF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275024B2-F94C-4C23-919E-0B75199EF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5EA9D-9A65-4EEF-934B-3AC7D97271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26B5EA9D-9A65-4EEF-934B-3AC7D97271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543" y="711703"/>
            <a:ext cx="4911457" cy="6146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Anomaly reason#1: Area Based Exemption…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577362" y="619218"/>
          <a:ext cx="6096000" cy="296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05907"/>
            <a:ext cx="4444798" cy="346239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527161">
            <a:off x="5366960" y="1748666"/>
            <a:ext cx="316523" cy="2376562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 rot="3016046">
            <a:off x="6936990" y="2291732"/>
            <a:ext cx="316523" cy="308045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238" y="718673"/>
            <a:ext cx="2552761" cy="19145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352" y="4737145"/>
            <a:ext cx="2057399" cy="2001242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6374423" y="4644659"/>
            <a:ext cx="2769576" cy="1892683"/>
          </a:xfrm>
          <a:prstGeom prst="wedgeRectCallout">
            <a:avLst>
              <a:gd name="adj1" fmla="val -68815"/>
              <a:gd name="adj2" fmla="val 649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 panose="05000000000000000000" pitchFamily="2" charset="2"/>
              </a:rPr>
              <a:t>Railway: Cross subsidization=</a:t>
            </a:r>
            <a:endParaRPr lang="en-US" sz="2400" dirty="0" smtClean="0"/>
          </a:p>
          <a:p>
            <a:pPr algn="ctr"/>
            <a:r>
              <a:rPr lang="en-US" sz="2400" dirty="0" smtClean="0"/>
              <a:t>Cost of moving goods</a:t>
            </a:r>
          </a:p>
          <a:p>
            <a:pPr algn="ctr"/>
            <a:r>
              <a:rPr lang="en-US" sz="2400" dirty="0" smtClean="0"/>
              <a:t>= </a:t>
            </a:r>
            <a:r>
              <a:rPr lang="en-US" sz="2400" dirty="0" smtClean="0">
                <a:latin typeface="Franklin Gothic Demi Cond" panose="020B0706030402020204" pitchFamily="34" charset="0"/>
              </a:rPr>
              <a:t>▲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 </a:t>
            </a:r>
          </a:p>
          <a:p>
            <a:pPr algn="ctr"/>
            <a:r>
              <a:rPr lang="en-US" sz="2400" dirty="0" smtClean="0">
                <a:sym typeface="Wingdings" panose="05000000000000000000" pitchFamily="2" charset="2"/>
              </a:rPr>
              <a:t>Not good for End user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21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543" y="711703"/>
            <a:ext cx="4911457" cy="6146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Anomaly reason#2: CST &amp; VAT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26752205"/>
              </p:ext>
            </p:extLst>
          </p:nvPr>
        </p:nvGraphicFramePr>
        <p:xfrm>
          <a:off x="-351692" y="619218"/>
          <a:ext cx="5870330" cy="2941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122" y="5161085"/>
            <a:ext cx="2796878" cy="1789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5101962">
            <a:off x="5481532" y="2347085"/>
            <a:ext cx="493000" cy="159486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warehousing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611" y="3375723"/>
            <a:ext cx="4704692" cy="352852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9893866">
            <a:off x="5171133" y="3466035"/>
            <a:ext cx="493000" cy="2244967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warehousing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8938" y="0"/>
            <a:ext cx="2515062" cy="429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Merchant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 state: purchase = VAT credit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Andhra doesn’t provide credit on automobile parts, construction material.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to buy where ‘rate-arbitrage’. CST dodge via warehousing.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232544" y="6310809"/>
            <a:ext cx="2114578" cy="463322"/>
          </a:xfrm>
          <a:prstGeom prst="wedgeRectCallout">
            <a:avLst>
              <a:gd name="adj1" fmla="val 79349"/>
              <a:gd name="adj2" fmla="val -5493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 smtClean="0">
                <a:solidFill>
                  <a:srgbClr val="FF0000"/>
                </a:solidFill>
              </a:rPr>
              <a:t>Form-F vs Form-C</a:t>
            </a:r>
            <a:endParaRPr lang="en-US" sz="2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8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4758" y="196484"/>
            <a:ext cx="3269242" cy="3875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4758" y="3913804"/>
            <a:ext cx="3269242" cy="30901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6714" y="1049150"/>
            <a:ext cx="5778044" cy="4199858"/>
            <a:chOff x="0" y="1511915"/>
            <a:chExt cx="4572000" cy="342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sp>
        <p:nvSpPr>
          <p:cNvPr id="8" name="Rectangular Callout 7"/>
          <p:cNvSpPr/>
          <p:nvPr/>
        </p:nvSpPr>
        <p:spPr>
          <a:xfrm>
            <a:off x="96715" y="5024159"/>
            <a:ext cx="5778043" cy="1759499"/>
          </a:xfrm>
          <a:prstGeom prst="wedgeRectCallout">
            <a:avLst>
              <a:gd name="adj1" fmla="val 16158"/>
              <a:gd name="adj2" fmla="val -637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Dekho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these countries focused on clothes &amp; shoes mfg. so, their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Pokémons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evolved.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India is like “Pikachu”,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not evolving into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Raichu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“,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we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 not focus on cloths and shoes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04" y="763435"/>
            <a:ext cx="5904762" cy="57142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54013"/>
            <a:ext cx="9144000" cy="7454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Post WW2: East Asian economies: Authoritarianism, </a:t>
            </a:r>
            <a:r>
              <a:rPr lang="en-US" sz="2400" dirty="0" smtClean="0">
                <a:hlinkClick r:id="rId8"/>
              </a:rPr>
              <a:t>Washington Consensus</a:t>
            </a:r>
            <a:r>
              <a:rPr lang="en-US" sz="2400" dirty="0" smtClean="0"/>
              <a:t>, Focus on low skill </a:t>
            </a:r>
            <a:r>
              <a:rPr lang="en-US" sz="2400" dirty="0" err="1" smtClean="0"/>
              <a:t>mfg</a:t>
            </a:r>
            <a:r>
              <a:rPr lang="en-US" sz="2400" dirty="0" smtClean="0"/>
              <a:t>: cloths-shoes, Jeans…but India did not.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819345" y="1508036"/>
            <a:ext cx="840311" cy="1161858"/>
          </a:xfrm>
          <a:prstGeom prst="rect">
            <a:avLst/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4150347"/>
              <a:satOff val="24564"/>
              <a:lumOff val="1618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39" y="3161857"/>
            <a:ext cx="1215013" cy="12150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39" y="1354333"/>
            <a:ext cx="1262540" cy="5555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701" y="4103747"/>
            <a:ext cx="1149917" cy="7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8755"/>
            <a:ext cx="9002569" cy="5939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VAT/ CST: Rate arbitrage, tax distortion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1644161" y="685800"/>
            <a:ext cx="7420707" cy="905608"/>
          </a:xfrm>
          <a:prstGeom prst="wedgeRectCallout">
            <a:avLst>
              <a:gd name="adj1" fmla="val 19562"/>
              <a:gd name="adj2" fmla="val 993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Since Andhra et al don’t give VAT input credit on certain domestic products…better to import from other state to make more  profit..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116"/>
            <a:ext cx="1575463" cy="15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26744" y="6086977"/>
            <a:ext cx="3787780" cy="457948"/>
          </a:xfrm>
          <a:prstGeom prst="rect">
            <a:avLst/>
          </a:prstGeom>
          <a:solidFill>
            <a:srgbClr val="FB4C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&gt;&gt; DT in 3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result: Internal trade is __ times the Foreign trade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5409"/>
            <a:ext cx="3787780" cy="579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44" y="1193356"/>
            <a:ext cx="3817256" cy="487760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8067674" y="1447800"/>
            <a:ext cx="962025" cy="600075"/>
          </a:xfrm>
          <a:prstGeom prst="wedgeRect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1.6x </a:t>
            </a:r>
            <a:endParaRPr lang="en-US" sz="3600" dirty="0"/>
          </a:p>
        </p:txBody>
      </p:sp>
      <p:sp>
        <p:nvSpPr>
          <p:cNvPr id="7" name="Rectangular Callout 6"/>
          <p:cNvSpPr/>
          <p:nvPr/>
        </p:nvSpPr>
        <p:spPr>
          <a:xfrm>
            <a:off x="5843220" y="2697861"/>
            <a:ext cx="962025" cy="600075"/>
          </a:xfrm>
          <a:prstGeom prst="wedgeRectCallout">
            <a:avLst>
              <a:gd name="adj1" fmla="val 23569"/>
              <a:gd name="adj2" fmla="val 79716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1.7x </a:t>
            </a:r>
            <a:endParaRPr lang="en-US" sz="36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2997899"/>
            <a:ext cx="3040743" cy="861647"/>
          </a:xfrm>
          <a:prstGeom prst="wedgeRectCallout">
            <a:avLst>
              <a:gd name="adj1" fmla="val -25873"/>
              <a:gd name="adj2" fmla="val -81586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foreign trade </a:t>
            </a:r>
          </a:p>
          <a:p>
            <a:pPr algn="ctr"/>
            <a:r>
              <a:rPr lang="en-US" sz="2800" dirty="0" smtClean="0"/>
              <a:t>&gt;&gt; 2.5x Internal trade</a:t>
            </a:r>
            <a:endParaRPr lang="en-US" sz="2800" dirty="0"/>
          </a:p>
        </p:txBody>
      </p:sp>
      <p:sp>
        <p:nvSpPr>
          <p:cNvPr id="10" name="Rectangular Callout 9"/>
          <p:cNvSpPr/>
          <p:nvPr/>
        </p:nvSpPr>
        <p:spPr>
          <a:xfrm>
            <a:off x="0" y="1470037"/>
            <a:ext cx="3040743" cy="853348"/>
          </a:xfrm>
          <a:prstGeom prst="wedgeRectCallout">
            <a:avLst>
              <a:gd name="adj1" fmla="val -25873"/>
              <a:gd name="adj2" fmla="val -81586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foreign trade </a:t>
            </a:r>
          </a:p>
          <a:p>
            <a:pPr algn="ctr"/>
            <a:r>
              <a:rPr lang="en-US" sz="2800" dirty="0" smtClean="0"/>
              <a:t>&gt;&gt; Internal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26258620"/>
              </p:ext>
            </p:extLst>
          </p:nvPr>
        </p:nvGraphicFramePr>
        <p:xfrm>
          <a:off x="3787780" y="3771900"/>
          <a:ext cx="5356220" cy="284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6070961"/>
            <a:ext cx="3787780" cy="457948"/>
          </a:xfrm>
          <a:prstGeom prst="rect">
            <a:avLst/>
          </a:prstGeom>
          <a:solidFill>
            <a:srgbClr val="FB4C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like how DT &gt;&gt;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1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26744" y="735409"/>
            <a:ext cx="3817256" cy="5218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Internal trade &gt;&gt; Foreign trade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9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841BA4-894A-4496-8C0E-8CE41D30A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BC841BA4-894A-4496-8C0E-8CE41D30A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FC94CD-7ADE-49BA-9CEC-5761CFAA6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EFC94CD-7ADE-49BA-9CEC-5761CFAA61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5B4D1F-F7D5-4ECF-9340-29823C761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DF5B4D1F-F7D5-4ECF-9340-29823C761F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958A2B-EEA3-47A7-BA3A-EF9C54D18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42958A2B-EEA3-47A7-BA3A-EF9C54D18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Graphic spid="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A) India’s internal trade is larger than its foreign trade in terms of value.</a:t>
            </a:r>
          </a:p>
          <a:p>
            <a:pPr marL="0" indent="0">
              <a:buNone/>
            </a:pPr>
            <a:r>
              <a:rPr lang="en-US" sz="3200" dirty="0" smtClean="0"/>
              <a:t>R) India is following the developmental trajectory of a “normal” emerging market economy.</a:t>
            </a:r>
          </a:p>
          <a:p>
            <a:pPr marL="0" indent="0">
              <a:buNone/>
            </a:pPr>
            <a:endParaRPr lang="en-US" sz="2800" dirty="0" smtClean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+mn-lt"/>
              </a:rPr>
              <a:t>Answer </a:t>
            </a:r>
            <a:r>
              <a:rPr lang="en-US" sz="2800" dirty="0">
                <a:latin typeface="+mn-lt"/>
              </a:rPr>
              <a:t>Options: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Both are correct and R explains 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Both are correct but R doesn’t explain 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 is right but R is wrong.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R is right but A is wrong.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Hint: Precocious and cleaved India lecture.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51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873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Foreign trade Mercantilism view: exports good, import bad</a:t>
            </a:r>
            <a:br>
              <a:rPr lang="en-US" dirty="0" smtClean="0"/>
            </a:br>
            <a:r>
              <a:rPr lang="en-US" dirty="0" smtClean="0"/>
              <a:t>on that logic, we must foreign trade (export) &gt;&gt; internal trade!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853" y="864111"/>
            <a:ext cx="5697414" cy="4938812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5486400" y="3472963"/>
            <a:ext cx="2520937" cy="7033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“Rich states</a:t>
            </a:r>
            <a:r>
              <a:rPr lang="en-US" dirty="0"/>
              <a:t>” Usually </a:t>
            </a:r>
            <a:endParaRPr lang="en-US" dirty="0" smtClean="0"/>
          </a:p>
          <a:p>
            <a:pPr algn="ctr"/>
            <a:r>
              <a:rPr lang="en-US" dirty="0" smtClean="0"/>
              <a:t>= Positive  trade balance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 rot="20723649">
            <a:off x="5542403" y="1534334"/>
            <a:ext cx="3217823" cy="8565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 of doing biz.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Governance, infra.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608992" y="5556738"/>
            <a:ext cx="7416643" cy="1301262"/>
          </a:xfrm>
          <a:prstGeom prst="wedgeRectCallout">
            <a:avLst>
              <a:gd name="adj1" fmla="val 4941"/>
              <a:gd name="adj2" fmla="val -70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and Haryana, though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agri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-states but now becoming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mfg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-powerhouses due to proximity with NCR. But need to improve this ease of doing biz. And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“one economic India”: 1 form, 1 registration, 1 tax.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773" y="3555496"/>
            <a:ext cx="2057399" cy="200124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743199" y="2417886"/>
            <a:ext cx="2743199" cy="606668"/>
          </a:xfrm>
          <a:prstGeom prst="wedge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Aid Curse, Resource Curse, Poor Governance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560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301: free trade, commerce, intercourse throughout India</a:t>
            </a:r>
          </a:p>
          <a:p>
            <a:r>
              <a:rPr lang="en-US" dirty="0" smtClean="0"/>
              <a:t>302: but </a:t>
            </a:r>
            <a:r>
              <a:rPr lang="en-US" dirty="0" smtClean="0">
                <a:solidFill>
                  <a:srgbClr val="FFC000"/>
                </a:solidFill>
              </a:rPr>
              <a:t>parliament</a:t>
            </a:r>
            <a:r>
              <a:rPr lang="en-US" dirty="0" smtClean="0"/>
              <a:t> can </a:t>
            </a:r>
            <a:r>
              <a:rPr lang="en-US" dirty="0" smtClean="0">
                <a:solidFill>
                  <a:srgbClr val="FFC000"/>
                </a:solidFill>
              </a:rPr>
              <a:t>impose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restrictions</a:t>
            </a:r>
            <a:r>
              <a:rPr lang="en-US" dirty="0" smtClean="0"/>
              <a:t>, for </a:t>
            </a:r>
            <a:r>
              <a:rPr lang="en-US" dirty="0" smtClean="0">
                <a:solidFill>
                  <a:srgbClr val="FFC000"/>
                </a:solidFill>
              </a:rPr>
              <a:t>public interest</a:t>
            </a:r>
          </a:p>
          <a:p>
            <a:r>
              <a:rPr lang="en-US" dirty="0" smtClean="0"/>
              <a:t>303: but parliament / SLA must </a:t>
            </a:r>
            <a:r>
              <a:rPr lang="en-US" dirty="0" smtClean="0">
                <a:solidFill>
                  <a:srgbClr val="FFC000"/>
                </a:solidFill>
              </a:rPr>
              <a:t>not</a:t>
            </a:r>
            <a:r>
              <a:rPr lang="en-US" dirty="0" smtClean="0"/>
              <a:t> ‘</a:t>
            </a:r>
            <a:r>
              <a:rPr lang="en-US" dirty="0" smtClean="0">
                <a:solidFill>
                  <a:srgbClr val="FFC000"/>
                </a:solidFill>
              </a:rPr>
              <a:t>discriminate</a:t>
            </a:r>
            <a:r>
              <a:rPr lang="en-US" dirty="0" smtClean="0"/>
              <a:t>’ among states.</a:t>
            </a:r>
          </a:p>
          <a:p>
            <a:pPr lvl="1"/>
            <a:r>
              <a:rPr lang="en-US" dirty="0" smtClean="0"/>
              <a:t>304: but SLA can impose taxes, but must not </a:t>
            </a:r>
            <a:r>
              <a:rPr lang="en-US" dirty="0" smtClean="0">
                <a:solidFill>
                  <a:srgbClr val="FFC000"/>
                </a:solidFill>
              </a:rPr>
              <a:t>discriminate</a:t>
            </a:r>
          </a:p>
          <a:p>
            <a:pPr lvl="1"/>
            <a:r>
              <a:rPr lang="en-US" dirty="0" smtClean="0"/>
              <a:t>304/b: SLA can impose </a:t>
            </a:r>
            <a:r>
              <a:rPr lang="en-US" dirty="0" smtClean="0">
                <a:solidFill>
                  <a:srgbClr val="FFC000"/>
                </a:solidFill>
              </a:rPr>
              <a:t>restriction for public interest</a:t>
            </a:r>
            <a:r>
              <a:rPr lang="en-US" dirty="0" smtClean="0"/>
              <a:t>, but bill needs presidential nod.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Constitution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Territorial </a:t>
            </a:r>
            <a:br>
              <a:rPr lang="en-US" u="sng" dirty="0" smtClean="0"/>
            </a:br>
            <a:r>
              <a:rPr lang="en-US" dirty="0" smtClean="0"/>
              <a:t>1 India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economic </a:t>
            </a:r>
            <a:br>
              <a:rPr lang="en-US" u="sng" dirty="0" smtClean="0"/>
            </a:br>
            <a:r>
              <a:rPr lang="en-US" dirty="0" smtClean="0"/>
              <a:t>1 India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254" y="5921053"/>
            <a:ext cx="5090746" cy="9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526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4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183"/>
          <a:stretch/>
        </p:blipFill>
        <p:spPr>
          <a:xfrm>
            <a:off x="0" y="2265609"/>
            <a:ext cx="6712852" cy="317683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Constitution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Territorial </a:t>
            </a:r>
            <a:r>
              <a:rPr lang="en-US" dirty="0" smtClean="0"/>
              <a:t>one India</a:t>
            </a:r>
            <a:br>
              <a:rPr lang="en-US" dirty="0" smtClean="0"/>
            </a:br>
            <a:r>
              <a:rPr lang="en-US" u="sng" dirty="0" smtClean="0"/>
              <a:t>economic </a:t>
            </a:r>
            <a:r>
              <a:rPr lang="en-US" dirty="0" smtClean="0"/>
              <a:t>one </a:t>
            </a:r>
            <a:r>
              <a:rPr lang="en-US" dirty="0" err="1" smtClean="0"/>
              <a:t>India..x</a:t>
            </a:r>
            <a:endParaRPr lang="en-US" dirty="0"/>
          </a:p>
        </p:txBody>
      </p:sp>
      <p:sp>
        <p:nvSpPr>
          <p:cNvPr id="3" name="Rectangular Callout 2"/>
          <p:cNvSpPr/>
          <p:nvPr/>
        </p:nvSpPr>
        <p:spPr>
          <a:xfrm>
            <a:off x="193431" y="167054"/>
            <a:ext cx="5653454" cy="2206869"/>
          </a:xfrm>
          <a:prstGeom prst="wedge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J&amp;K State sales tax: 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 for local edible oil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4-8% for outsider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maal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Shree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Mahavir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Mills-&gt;SC case (1996)..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favoured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J&amp;K state Government.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1937" y="5189508"/>
            <a:ext cx="7570177" cy="1668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SC: state can impose taxes/barriers on “outside” goods, to protect local industry. But must use that Rs. For local industry development. 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2016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Jindal industry case, SC rejected this “compensatory tax’ theory.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2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Still, states permitted to levy ‘entry’ tax (7</a:t>
            </a:r>
            <a:r>
              <a:rPr lang="en-US" baseline="30000" dirty="0" smtClean="0"/>
              <a:t>th</a:t>
            </a:r>
            <a:r>
              <a:rPr lang="en-US" dirty="0" smtClean="0"/>
              <a:t> Sch. Empowers them). This is conflicting with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Constitution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Territorial </a:t>
            </a:r>
            <a:r>
              <a:rPr lang="en-US" dirty="0" smtClean="0"/>
              <a:t>one India</a:t>
            </a:r>
            <a:br>
              <a:rPr lang="en-US" dirty="0" smtClean="0"/>
            </a:br>
            <a:r>
              <a:rPr lang="en-US" u="sng" dirty="0" smtClean="0"/>
              <a:t>economic </a:t>
            </a:r>
            <a:r>
              <a:rPr lang="en-US" dirty="0" smtClean="0"/>
              <a:t>one </a:t>
            </a:r>
            <a:r>
              <a:rPr lang="en-US" dirty="0" err="1" smtClean="0"/>
              <a:t>India..x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37" y="1875879"/>
            <a:ext cx="6267025" cy="11534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737" y="3112478"/>
            <a:ext cx="6437311" cy="31476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 Constitution: “truly federal”: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Residuary powers are with states, but for inter-state trade, only US Congress (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Sabha) can make laws.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Hence internal barriers  and tax distortion less than India’s. so USA’s foreign trade = 2.5x interstate trade. [India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70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4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Which of the following statements are correct about India’s Inter-state trade?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Rich states mainly trade with rich states while poor states mainly trade with poor states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States having  similar language and culture trade more with each other and states with dissimilar </a:t>
            </a:r>
            <a:r>
              <a:rPr lang="en-US" sz="3200" dirty="0"/>
              <a:t>language and culture </a:t>
            </a:r>
            <a:r>
              <a:rPr lang="en-US" sz="3200" dirty="0" smtClean="0"/>
              <a:t>trade little with each other.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Both parliament and state legislative assemblies are empowered to put reasonable restrictions on the entry of goods in and out of the given state.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All of above.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37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05088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wanted freedom of trade and commerce, EXCEPT..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941" y="4725717"/>
            <a:ext cx="2192118" cy="2132283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0" y="3186882"/>
            <a:ext cx="4136658" cy="2839916"/>
          </a:xfrm>
          <a:prstGeom prst="wedgeRectCallout">
            <a:avLst>
              <a:gd name="adj1" fmla="val 58234"/>
              <a:gd name="adj2" fmla="val 37427"/>
            </a:avLst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say ‘protection’ to some extend necessary.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Makers wanted to stop breakup, hence states given more powers but now unnecessary.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have to integrate one territorial India to one economic India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via GST among other “Constitutional” reforms.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E.g. APMC, Tax on agriculture income.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0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2A28A3-3095-48C6-AF06-B029806FC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32A28A3-3095-48C6-AF06-B029806FC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2ECA884-0842-4521-A39E-F1AEB32108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22ECA884-0842-4521-A39E-F1AEB32108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6DAD10-F6A3-4825-94FD-A61B0F753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076DAD10-F6A3-4825-94FD-A61B0F7534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2DD8D4-CBCA-4B99-957C-EB2299EDC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382DD8D4-CBCA-4B99-957C-EB2299EDC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0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12" y="2934097"/>
            <a:ext cx="5476674" cy="368762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90785" y="3963685"/>
            <a:ext cx="5861352" cy="1741719"/>
            <a:chOff x="0" y="3859823"/>
            <a:chExt cx="7874957" cy="20670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867968"/>
              <a:ext cx="7874957" cy="20589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" y="3859823"/>
              <a:ext cx="5948838" cy="5539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33 pages </a:t>
              </a:r>
              <a:r>
                <a:rPr lang="en-US" sz="2400" dirty="0" err="1" smtClean="0"/>
                <a:t>bol-bachchan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Franklin Gothic Medium Cond" panose="020B0606030402020204" pitchFamily="34" charset="0"/>
                </a:rPr>
                <a:t>► 13 slides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90785" y="2437270"/>
            <a:ext cx="5869294" cy="1523195"/>
            <a:chOff x="-8965" y="4133742"/>
            <a:chExt cx="9144000" cy="2261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65" y="4133742"/>
              <a:ext cx="9144000" cy="226101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1" y="5864468"/>
              <a:ext cx="7207288" cy="3956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 pages </a:t>
              </a:r>
              <a:r>
                <a:rPr lang="en-US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bol-bachchan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►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12 slides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110709" y="5631332"/>
            <a:ext cx="5841203" cy="990392"/>
          </a:xfrm>
          <a:prstGeom prst="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GDP, IIP, CPI, WPI etc. “Indexes”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Demonetization impact on them.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637" y="2424538"/>
            <a:ext cx="756142" cy="756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637" y="3925071"/>
            <a:ext cx="756142" cy="7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3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If Rs.1 lakh invested in a sector…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" y="689616"/>
            <a:ext cx="5427858" cy="525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424" y="2721323"/>
            <a:ext cx="717106" cy="717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494" y="2734147"/>
            <a:ext cx="717106" cy="7171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18" y="2882397"/>
            <a:ext cx="289983" cy="5361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5180" y="2986032"/>
            <a:ext cx="234481" cy="4325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434" y="2219008"/>
            <a:ext cx="766527" cy="766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983" y="2639083"/>
            <a:ext cx="766527" cy="766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650" y="2639083"/>
            <a:ext cx="766527" cy="7665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03" y="1226461"/>
            <a:ext cx="766527" cy="7665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93" y="1249597"/>
            <a:ext cx="766527" cy="7665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35" y="1704251"/>
            <a:ext cx="766527" cy="766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795" y="2332336"/>
            <a:ext cx="766527" cy="7665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93" y="1704250"/>
            <a:ext cx="766527" cy="7665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253" y="2328185"/>
            <a:ext cx="766527" cy="766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554" y="1234506"/>
            <a:ext cx="766527" cy="7665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554" y="1689159"/>
            <a:ext cx="766527" cy="76652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27757" y="4395207"/>
            <a:ext cx="840311" cy="1161858"/>
          </a:xfrm>
          <a:prstGeom prst="rect">
            <a:avLst/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4150347"/>
              <a:satOff val="24564"/>
              <a:lumOff val="1618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4" y="4195045"/>
            <a:ext cx="1562181" cy="15621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078" y="4110932"/>
            <a:ext cx="1487267" cy="11600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292" y="4105439"/>
            <a:ext cx="1562185" cy="10486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8394" y="4105439"/>
            <a:ext cx="1093572" cy="1093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413" y="4380196"/>
            <a:ext cx="1359117" cy="1019338"/>
          </a:xfrm>
          <a:prstGeom prst="rect">
            <a:avLst/>
          </a:prstGeom>
        </p:spPr>
      </p:pic>
      <p:sp>
        <p:nvSpPr>
          <p:cNvPr id="5" name="Down Arrow Callout 4"/>
          <p:cNvSpPr/>
          <p:nvPr/>
        </p:nvSpPr>
        <p:spPr>
          <a:xfrm>
            <a:off x="6057900" y="1689159"/>
            <a:ext cx="2637692" cy="119323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Besides, Post TBS/NPA: investment has declined in these sectors!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582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"/>
        </p:bldSub>
      </p:bldGraphic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465" y="792169"/>
            <a:ext cx="4169535" cy="3102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2169"/>
            <a:ext cx="5029164" cy="359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41" y="5241839"/>
            <a:ext cx="1651609" cy="160652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901462" y="4313336"/>
            <a:ext cx="6050451" cy="2412779"/>
          </a:xfrm>
          <a:prstGeom prst="wedgeRectCallout">
            <a:avLst>
              <a:gd name="adj1" fmla="val -66172"/>
              <a:gd name="adj2" fmla="val 8675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Rurbanization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Villages -&gt; smaller towns=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♀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Agriculture work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▼; these two are most ♀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friendly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Skill: sewing, stitching, patience &amp; color perception.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flexibility of workhours, incl. work @home during [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hlinkClick r:id="rId6"/>
              </a:rPr>
              <a:t>maternity benefit Act 2017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].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919" y="188976"/>
            <a:ext cx="59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69638" cy="673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49188" y="386863"/>
            <a:ext cx="4119283" cy="11814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Demographic dividend </a:t>
            </a:r>
            <a:r>
              <a:rPr lang="en-US" sz="2400" dirty="0">
                <a:latin typeface="Franklin Gothic Medium Cond" panose="020B0606030402020204" pitchFamily="34" charset="0"/>
              </a:rPr>
              <a:t>▼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Ageing population =Labour </a:t>
            </a:r>
            <a:r>
              <a:rPr lang="en-US" sz="2400" dirty="0"/>
              <a:t>cost</a:t>
            </a:r>
            <a:r>
              <a:rPr lang="en-US" sz="2400" dirty="0">
                <a:latin typeface="Franklin Gothic Medium Cond" panose="020B0606030402020204" pitchFamily="34" charset="0"/>
              </a:rPr>
              <a:t>▲</a:t>
            </a:r>
            <a:endParaRPr lang="en-US" sz="2400" dirty="0"/>
          </a:p>
          <a:p>
            <a:r>
              <a:rPr lang="en-US" sz="2400" dirty="0" smtClean="0"/>
              <a:t>2015: stock market crash </a:t>
            </a:r>
            <a:r>
              <a:rPr lang="en-US" sz="2400" dirty="0" err="1" smtClean="0"/>
              <a:t>Mfg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endParaRPr lang="en-US" sz="2400" dirty="0"/>
          </a:p>
        </p:txBody>
      </p:sp>
      <p:sp>
        <p:nvSpPr>
          <p:cNvPr id="4" name="Frame 3"/>
          <p:cNvSpPr/>
          <p:nvPr/>
        </p:nvSpPr>
        <p:spPr>
          <a:xfrm>
            <a:off x="3469341" y="2868706"/>
            <a:ext cx="1999130" cy="54684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746376" y="4607859"/>
            <a:ext cx="1640542" cy="54684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0115" y="0"/>
            <a:ext cx="2695088" cy="24530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68471" y="2466611"/>
            <a:ext cx="840311" cy="1161858"/>
          </a:xfrm>
          <a:prstGeom prst="rect">
            <a:avLst/>
          </a:prstGeom>
          <a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4150347"/>
              <a:satOff val="24564"/>
              <a:lumOff val="1618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352" y="3810937"/>
            <a:ext cx="1562181" cy="15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40" y="811266"/>
            <a:ext cx="3657120" cy="611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China slowdown + </a:t>
            </a:r>
            <a:r>
              <a:rPr lang="en-US" dirty="0" smtClean="0">
                <a:latin typeface="Franklin Gothic Medium Cond" panose="020B0606030402020204" pitchFamily="34" charset="0"/>
              </a:rPr>
              <a:t>▲ </a:t>
            </a:r>
            <a:r>
              <a:rPr lang="en-US" dirty="0" err="1" smtClean="0"/>
              <a:t>labour</a:t>
            </a:r>
            <a:r>
              <a:rPr lang="en-US" dirty="0" smtClean="0"/>
              <a:t> </a:t>
            </a:r>
            <a:r>
              <a:rPr lang="en-US" dirty="0" err="1" smtClean="0"/>
              <a:t>costs..so</a:t>
            </a:r>
            <a:r>
              <a:rPr lang="en-US" dirty="0" smtClean="0"/>
              <a:t> </a:t>
            </a:r>
            <a:r>
              <a:rPr lang="en-US" dirty="0" err="1" smtClean="0"/>
              <a:t>vaccum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5523"/>
            <a:ext cx="5302000" cy="517914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033639" y="1562470"/>
            <a:ext cx="2290439" cy="114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Bangladesh cloths growing more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033639" y="3870664"/>
            <a:ext cx="2351566" cy="114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Vietnam footwear growing more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46555" y="5805996"/>
            <a:ext cx="3622090" cy="1124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Our wages are 1/3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of China.. 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020235" y="1907930"/>
            <a:ext cx="571844" cy="799760"/>
          </a:xfrm>
          <a:prstGeom prst="rect">
            <a:avLst/>
          </a:prstGeom>
          <a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-14150347"/>
              <a:satOff val="24564"/>
              <a:lumOff val="1618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235" y="4176519"/>
            <a:ext cx="839364" cy="8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364575"/>
              </p:ext>
            </p:extLst>
          </p:nvPr>
        </p:nvGraphicFramePr>
        <p:xfrm>
          <a:off x="346075" y="795523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Wage Structure for Employee with &lt; 20k salary  / per month..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9905"/>
            <a:ext cx="5314286" cy="40380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4286" y="4141177"/>
            <a:ext cx="3829714" cy="27168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End result: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Long term SS but workers prefer short term liquidity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Informal jobs on verbal contract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Companies to remain “small” on paper .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0" y="1899137"/>
            <a:ext cx="4114800" cy="1733061"/>
          </a:xfrm>
          <a:prstGeom prst="wedgeRectCallout">
            <a:avLst>
              <a:gd name="adj1" fmla="val 23895"/>
              <a:gd name="adj2" fmla="val 10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Plus employer also has to contribute 12% from his pocket as well.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37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8" grpId="0" build="p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1880" y="910657"/>
            <a:ext cx="5196950" cy="3353037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141021"/>
              </p:ext>
            </p:extLst>
          </p:nvPr>
        </p:nvGraphicFramePr>
        <p:xfrm>
          <a:off x="-227667" y="896816"/>
          <a:ext cx="4252911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Firms with &gt;500 workers= </a:t>
            </a:r>
            <a:r>
              <a:rPr lang="en-US" sz="3200" dirty="0"/>
              <a:t>▲ </a:t>
            </a:r>
            <a:r>
              <a:rPr lang="en-US" dirty="0" smtClean="0"/>
              <a:t>economies of scale, ▼per unit cost..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1694311" y="2365131"/>
            <a:ext cx="1948958" cy="1486388"/>
          </a:xfrm>
          <a:prstGeom prst="wedgeRectCallout">
            <a:avLst>
              <a:gd name="adj1" fmla="val -5043"/>
              <a:gd name="adj2" fmla="val 636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Why Indian entrepreneurs prefer to remain “Small”</a:t>
            </a:r>
            <a:endParaRPr lang="en-US" sz="2400" dirty="0"/>
          </a:p>
        </p:txBody>
      </p:sp>
      <p:sp>
        <p:nvSpPr>
          <p:cNvPr id="9" name="Pentagon 8"/>
          <p:cNvSpPr/>
          <p:nvPr/>
        </p:nvSpPr>
        <p:spPr>
          <a:xfrm>
            <a:off x="3941880" y="795523"/>
            <a:ext cx="5285266" cy="2501592"/>
          </a:xfrm>
          <a:prstGeom prst="homePlate">
            <a:avLst>
              <a:gd name="adj" fmla="val 1504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arenR"/>
            </a:pPr>
            <a:r>
              <a:rPr lang="en-US" sz="2400" dirty="0"/>
              <a:t>MSME </a:t>
            </a:r>
            <a:r>
              <a:rPr lang="en-US" sz="2400" dirty="0" err="1"/>
              <a:t>upto</a:t>
            </a:r>
            <a:r>
              <a:rPr lang="en-US" sz="2400" dirty="0"/>
              <a:t> Rs.1.5cr excise exempt 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Bigger co = More EPFO and factory inspector raj, compliance cost. 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ym typeface="Wingdings" panose="05000000000000000000" pitchFamily="2" charset="2"/>
              </a:rPr>
              <a:t>Hence survey recommended …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74" y="4227274"/>
            <a:ext cx="1700814" cy="1275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773" y="5445804"/>
            <a:ext cx="1436730" cy="1397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1880" y="4263694"/>
            <a:ext cx="5202120" cy="21488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Formal Registered ‘workers’ = company also has motivation to invest on their ‘training’ because it’ll </a:t>
            </a:r>
            <a:r>
              <a:rPr lang="en-US" sz="2400" dirty="0" smtClean="0">
                <a:latin typeface="Franklin Gothic Demi Cond" panose="020B0706030402020204" pitchFamily="34" charset="0"/>
              </a:rPr>
              <a:t>▲</a:t>
            </a:r>
            <a:r>
              <a:rPr lang="en-US" sz="2400" dirty="0" smtClean="0"/>
              <a:t>output.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 smtClean="0"/>
          </a:p>
          <a:p>
            <a:r>
              <a:rPr lang="en-US" sz="2400" dirty="0" smtClean="0"/>
              <a:t>Informal worker = no incentive to train, cause he’ll leave the job randomly!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626" y="2849323"/>
            <a:ext cx="4311241" cy="38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8" grpId="0" animBg="1"/>
      <p:bldP spid="9" grpId="0" build="p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Mrunal _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0070C0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FC000"/>
    </a:hlink>
    <a:folHlink>
      <a:srgbClr val="B26B02"/>
    </a:folHlink>
  </a:clrScheme>
  <a:fontScheme name="1_Mrunal_Franklink">
    <a:majorFont>
      <a:latin typeface="Franklin Gothic Demi"/>
      <a:ea typeface=""/>
      <a:cs typeface="Arial Unicode MS"/>
    </a:majorFont>
    <a:minorFont>
      <a:latin typeface="Franklin Gothic Medium Cond"/>
      <a:ea typeface=""/>
      <a:cs typeface="Arial Unicode M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480</TotalTime>
  <Words>2571</Words>
  <Application>Microsoft Office PowerPoint</Application>
  <PresentationFormat>On-screen Show (4:3)</PresentationFormat>
  <Paragraphs>344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PowerPoint Presentation</vt:lpstr>
      <vt:lpstr>PowerPoint Presentation</vt:lpstr>
      <vt:lpstr>If Rs.1 lakh invested in a sector…</vt:lpstr>
      <vt:lpstr>Benefits?</vt:lpstr>
      <vt:lpstr>PowerPoint Presentation</vt:lpstr>
      <vt:lpstr>Now China slowdown + ▲ labour costs..so vaccum</vt:lpstr>
      <vt:lpstr>Wage Structure for Employee with &lt; 20k salary  / per month..</vt:lpstr>
      <vt:lpstr>Firms with &gt;500 workers= ▲ economies of scale, ▼per unit cost..</vt:lpstr>
      <vt:lpstr>Btw, Government has taken steps…</vt:lpstr>
      <vt:lpstr>PowerPoint Presentation</vt:lpstr>
      <vt:lpstr>Clothes, shoes: Labour is plenty but 1) Labour laws 2) logistics</vt:lpstr>
      <vt:lpstr>Labour law| logistics | Reason #3a: Tax, tariff policies [of India]</vt:lpstr>
      <vt:lpstr>Reason #3b: Tax, tariff policies [of EU]</vt:lpstr>
      <vt:lpstr>Therefore, </vt:lpstr>
      <vt:lpstr>PowerPoint Presentation</vt:lpstr>
      <vt:lpstr>Leather industry specific challenges:</vt:lpstr>
      <vt:lpstr>It doesn’t mean we are not doing anything to improve!?</vt:lpstr>
      <vt:lpstr>Ministry of textile</vt:lpstr>
      <vt:lpstr>Descending order was asked in CDS/CAPF once</vt:lpstr>
      <vt:lpstr>3 function verbatim asked in CDS/CAPF</vt:lpstr>
      <vt:lpstr>PowerPoint Presentation</vt:lpstr>
      <vt:lpstr>PowerPoint Presentation</vt:lpstr>
      <vt:lpstr>PowerPoint Presentation</vt:lpstr>
      <vt:lpstr>SERVICE</vt:lpstr>
      <vt:lpstr>Last year Survey (BES16): Foreign trade variables</vt:lpstr>
      <vt:lpstr>This year (BES17): now let’s test it for India’s internal trade!!</vt:lpstr>
      <vt:lpstr>Anomaly reason#1: Area Based Exemption…</vt:lpstr>
      <vt:lpstr>Anomaly reason#2: CST &amp; VAT</vt:lpstr>
      <vt:lpstr>VAT/ CST: Rate arbitrage, tax distortion</vt:lpstr>
      <vt:lpstr>End result: Internal trade is __ times the Foreign trade</vt:lpstr>
      <vt:lpstr>PowerPoint Presentation</vt:lpstr>
      <vt:lpstr>Foreign trade Mercantilism view: exports good, import bad on that logic, we must foreign trade (export) &gt;&gt; internal trade!</vt:lpstr>
      <vt:lpstr>Territorial  1 India  economic  1 India </vt:lpstr>
      <vt:lpstr>Territorial one India economic one India..x</vt:lpstr>
      <vt:lpstr>Territorial one India economic one India..x</vt:lpstr>
      <vt:lpstr>PowerPoint Presentation</vt:lpstr>
      <vt:lpstr>Both wanted freedom of trade and commerce, EXCEPT..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133</cp:revision>
  <dcterms:created xsi:type="dcterms:W3CDTF">2017-04-16T12:02:00Z</dcterms:created>
  <dcterms:modified xsi:type="dcterms:W3CDTF">2017-06-05T16:43:44Z</dcterms:modified>
</cp:coreProperties>
</file>